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76" r:id="rId13"/>
    <p:sldId id="266" r:id="rId14"/>
    <p:sldId id="267" r:id="rId15"/>
    <p:sldId id="279" r:id="rId16"/>
    <p:sldId id="269" r:id="rId17"/>
    <p:sldId id="270" r:id="rId18"/>
    <p:sldId id="271" r:id="rId19"/>
    <p:sldId id="272" r:id="rId20"/>
    <p:sldId id="273" r:id="rId21"/>
    <p:sldId id="274" r:id="rId22"/>
    <p:sldId id="280" r:id="rId23"/>
    <p:sldId id="281" r:id="rId24"/>
    <p:sldId id="282"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B9"/>
    <a:srgbClr val="1997FF"/>
    <a:srgbClr val="023364"/>
    <a:srgbClr val="DFDFDF"/>
    <a:srgbClr val="005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3" autoAdjust="0"/>
    <p:restoredTop sz="92215" autoAdjust="0"/>
  </p:normalViewPr>
  <p:slideViewPr>
    <p:cSldViewPr snapToGrid="0">
      <p:cViewPr varScale="1">
        <p:scale>
          <a:sx n="151" d="100"/>
          <a:sy n="151" d="100"/>
        </p:scale>
        <p:origin x="3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A7C0E-E60D-481E-BDE5-C23EAFD4E854}" type="datetimeFigureOut">
              <a:rPr lang="en-US" smtClean="0"/>
              <a:t>7/8/19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D90EF-18A2-478C-B373-741864737A91}" type="slidenum">
              <a:rPr lang="en-US" smtClean="0"/>
              <a:t>‹#›</a:t>
            </a:fld>
            <a:endParaRPr lang="en-US"/>
          </a:p>
        </p:txBody>
      </p:sp>
    </p:spTree>
    <p:extLst>
      <p:ext uri="{BB962C8B-B14F-4D97-AF65-F5344CB8AC3E}">
        <p14:creationId xmlns:p14="http://schemas.microsoft.com/office/powerpoint/2010/main" val="94411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“Don’t Bug Out” is targeted to elementary and middle school children.</a:t>
            </a:r>
            <a:r>
              <a:rPr lang="en-US" baseline="0" dirty="0"/>
              <a:t> It can also be used for high school students that mentor younger students. </a:t>
            </a:r>
            <a:r>
              <a:rPr lang="en-US" dirty="0"/>
              <a:t>Discuss the reason for the presentation and the importance of the topic. </a:t>
            </a:r>
          </a:p>
        </p:txBody>
      </p:sp>
      <p:sp>
        <p:nvSpPr>
          <p:cNvPr id="4" name="Slide Number Placeholder 3"/>
          <p:cNvSpPr>
            <a:spLocks noGrp="1"/>
          </p:cNvSpPr>
          <p:nvPr>
            <p:ph type="sldNum" sz="quarter" idx="5"/>
          </p:nvPr>
        </p:nvSpPr>
        <p:spPr/>
        <p:txBody>
          <a:bodyPr/>
          <a:lstStyle/>
          <a:p>
            <a:fld id="{37ED90EF-18A2-478C-B373-741864737A91}" type="slidenum">
              <a:rPr lang="en-US" smtClean="0"/>
              <a:t>1</a:t>
            </a:fld>
            <a:endParaRPr lang="en-US"/>
          </a:p>
        </p:txBody>
      </p:sp>
    </p:spTree>
    <p:extLst>
      <p:ext uri="{BB962C8B-B14F-4D97-AF65-F5344CB8AC3E}">
        <p14:creationId xmlns:p14="http://schemas.microsoft.com/office/powerpoint/2010/main" val="211742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Shoulder driving is when a driver leaves the intended roadway to drive along</a:t>
            </a:r>
            <a:r>
              <a:rPr lang="en-US" baseline="0" dirty="0"/>
              <a:t> side of it. </a:t>
            </a:r>
            <a:r>
              <a:rPr lang="en-US" dirty="0"/>
              <a:t>In the event of an emergency or breakdown,</a:t>
            </a:r>
            <a:r>
              <a:rPr lang="en-US" baseline="0" dirty="0"/>
              <a:t> </a:t>
            </a:r>
            <a:r>
              <a:rPr lang="en-US" dirty="0"/>
              <a:t> a motorist can pull into the shoulder to get out of the flow of traffic and obtain an element of safety. (source</a:t>
            </a:r>
            <a:r>
              <a:rPr lang="en-US" baseline="0" dirty="0"/>
              <a:t> U.S. DOT) </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10</a:t>
            </a:fld>
            <a:endParaRPr lang="en-US"/>
          </a:p>
        </p:txBody>
      </p:sp>
    </p:spTree>
    <p:extLst>
      <p:ext uri="{BB962C8B-B14F-4D97-AF65-F5344CB8AC3E}">
        <p14:creationId xmlns:p14="http://schemas.microsoft.com/office/powerpoint/2010/main" val="13523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11</a:t>
            </a:fld>
            <a:endParaRPr lang="en-US"/>
          </a:p>
        </p:txBody>
      </p:sp>
    </p:spTree>
    <p:extLst>
      <p:ext uri="{BB962C8B-B14F-4D97-AF65-F5344CB8AC3E}">
        <p14:creationId xmlns:p14="http://schemas.microsoft.com/office/powerpoint/2010/main" val="3903018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12</a:t>
            </a:fld>
            <a:endParaRPr lang="en-US"/>
          </a:p>
        </p:txBody>
      </p:sp>
    </p:spTree>
    <p:extLst>
      <p:ext uri="{BB962C8B-B14F-4D97-AF65-F5344CB8AC3E}">
        <p14:creationId xmlns:p14="http://schemas.microsoft.com/office/powerpoint/2010/main" val="2505846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92" indent="-228592">
              <a:buFontTx/>
              <a:buAutoNum type="arabicPeriod"/>
            </a:pP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13</a:t>
            </a:fld>
            <a:endParaRPr lang="en-US"/>
          </a:p>
        </p:txBody>
      </p:sp>
    </p:spTree>
    <p:extLst>
      <p:ext uri="{BB962C8B-B14F-4D97-AF65-F5344CB8AC3E}">
        <p14:creationId xmlns:p14="http://schemas.microsoft.com/office/powerpoint/2010/main" val="76337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14</a:t>
            </a:fld>
            <a:endParaRPr lang="en-US"/>
          </a:p>
        </p:txBody>
      </p:sp>
    </p:spTree>
    <p:extLst>
      <p:ext uri="{BB962C8B-B14F-4D97-AF65-F5344CB8AC3E}">
        <p14:creationId xmlns:p14="http://schemas.microsoft.com/office/powerpoint/2010/main" val="249193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Water-bugging</a:t>
            </a:r>
            <a:r>
              <a:rPr lang="en-US" baseline="0" dirty="0"/>
              <a:t> or weaving is a form of reckless and aggressive driving. It is when a driver swerves between lanes and cut off other drivers. According to NHTSA (National Highway Traffic Safety Administration), 24% of people encountered cars weaving in and out of traffic when they’re on the road. (2008)</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15</a:t>
            </a:fld>
            <a:endParaRPr lang="en-US"/>
          </a:p>
        </p:txBody>
      </p:sp>
    </p:spTree>
    <p:extLst>
      <p:ext uri="{BB962C8B-B14F-4D97-AF65-F5344CB8AC3E}">
        <p14:creationId xmlns:p14="http://schemas.microsoft.com/office/powerpoint/2010/main" val="4088277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16</a:t>
            </a:fld>
            <a:endParaRPr lang="en-US"/>
          </a:p>
        </p:txBody>
      </p:sp>
    </p:spTree>
    <p:extLst>
      <p:ext uri="{BB962C8B-B14F-4D97-AF65-F5344CB8AC3E}">
        <p14:creationId xmlns:p14="http://schemas.microsoft.com/office/powerpoint/2010/main" val="2004720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17</a:t>
            </a:fld>
            <a:endParaRPr lang="en-US"/>
          </a:p>
        </p:txBody>
      </p:sp>
    </p:spTree>
    <p:extLst>
      <p:ext uri="{BB962C8B-B14F-4D97-AF65-F5344CB8AC3E}">
        <p14:creationId xmlns:p14="http://schemas.microsoft.com/office/powerpoint/2010/main" val="138439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18</a:t>
            </a:fld>
            <a:endParaRPr lang="en-US"/>
          </a:p>
        </p:txBody>
      </p:sp>
    </p:spTree>
    <p:extLst>
      <p:ext uri="{BB962C8B-B14F-4D97-AF65-F5344CB8AC3E}">
        <p14:creationId xmlns:p14="http://schemas.microsoft.com/office/powerpoint/2010/main" val="36886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19</a:t>
            </a:fld>
            <a:endParaRPr lang="en-US"/>
          </a:p>
        </p:txBody>
      </p:sp>
    </p:spTree>
    <p:extLst>
      <p:ext uri="{BB962C8B-B14F-4D97-AF65-F5344CB8AC3E}">
        <p14:creationId xmlns:p14="http://schemas.microsoft.com/office/powerpoint/2010/main" val="28959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Duke </a:t>
            </a:r>
            <a:r>
              <a:rPr lang="en-US" dirty="0" err="1"/>
              <a:t>Bugsky</a:t>
            </a:r>
            <a:r>
              <a:rPr lang="en-US" dirty="0"/>
              <a:t> – Is the careful</a:t>
            </a:r>
            <a:r>
              <a:rPr lang="en-US" baseline="0" dirty="0"/>
              <a:t> cautious driver that we should all emulate</a:t>
            </a:r>
          </a:p>
          <a:p>
            <a:r>
              <a:rPr lang="en-US" baseline="0" dirty="0"/>
              <a:t>Big Sid – Is the aggressive driver that we see on the roads</a:t>
            </a:r>
          </a:p>
          <a:p>
            <a:r>
              <a:rPr lang="en-US" baseline="0" dirty="0"/>
              <a:t>Trooper Dale Gotcha’ – The lawman that will get any and all violators of the road</a:t>
            </a:r>
          </a:p>
          <a:p>
            <a:r>
              <a:rPr lang="en-US" baseline="0" dirty="0"/>
              <a:t>Engage students in conversation about the different bugs and who they can compare them to. </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2</a:t>
            </a:fld>
            <a:endParaRPr lang="en-US"/>
          </a:p>
        </p:txBody>
      </p:sp>
    </p:spTree>
    <p:extLst>
      <p:ext uri="{BB962C8B-B14F-4D97-AF65-F5344CB8AC3E}">
        <p14:creationId xmlns:p14="http://schemas.microsoft.com/office/powerpoint/2010/main" val="342692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20</a:t>
            </a:fld>
            <a:endParaRPr lang="en-US"/>
          </a:p>
        </p:txBody>
      </p:sp>
    </p:spTree>
    <p:extLst>
      <p:ext uri="{BB962C8B-B14F-4D97-AF65-F5344CB8AC3E}">
        <p14:creationId xmlns:p14="http://schemas.microsoft.com/office/powerpoint/2010/main" val="757869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can use</a:t>
            </a:r>
            <a:r>
              <a:rPr lang="en-US" baseline="0" dirty="0"/>
              <a:t> the stickers on the back of the report card to grade the driver they are assessing. </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22</a:t>
            </a:fld>
            <a:endParaRPr lang="en-US"/>
          </a:p>
        </p:txBody>
      </p:sp>
    </p:spTree>
    <p:extLst>
      <p:ext uri="{BB962C8B-B14F-4D97-AF65-F5344CB8AC3E}">
        <p14:creationId xmlns:p14="http://schemas.microsoft.com/office/powerpoint/2010/main" val="3457408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23</a:t>
            </a:fld>
            <a:endParaRPr lang="en-US"/>
          </a:p>
        </p:txBody>
      </p:sp>
    </p:spTree>
    <p:extLst>
      <p:ext uri="{BB962C8B-B14F-4D97-AF65-F5344CB8AC3E}">
        <p14:creationId xmlns:p14="http://schemas.microsoft.com/office/powerpoint/2010/main" val="3962441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24</a:t>
            </a:fld>
            <a:endParaRPr lang="en-US"/>
          </a:p>
        </p:txBody>
      </p:sp>
    </p:spTree>
    <p:extLst>
      <p:ext uri="{BB962C8B-B14F-4D97-AF65-F5344CB8AC3E}">
        <p14:creationId xmlns:p14="http://schemas.microsoft.com/office/powerpoint/2010/main" val="232890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aseline="0" dirty="0"/>
              <a:t>Aggressive driving is when an individual commits a combination of moving traffic offenses so as to endanger themselves, other persons or property. Have students write down or draw what they believe is aggressive driving.  Here are aggressive driving behaviors to look out for:</a:t>
            </a:r>
          </a:p>
          <a:p>
            <a:pPr marL="228600" indent="-228600" eaLnBrk="1" hangingPunct="1">
              <a:spcBef>
                <a:spcPct val="0"/>
              </a:spcBef>
              <a:buFont typeface="+mj-lt"/>
              <a:buAutoNum type="arabicPeriod"/>
            </a:pPr>
            <a:r>
              <a:rPr lang="en-US" baseline="0" dirty="0"/>
              <a:t>Get angry at drivers</a:t>
            </a:r>
          </a:p>
          <a:p>
            <a:pPr marL="228600" indent="-228600" eaLnBrk="1" hangingPunct="1">
              <a:spcBef>
                <a:spcPct val="0"/>
              </a:spcBef>
              <a:buFont typeface="+mj-lt"/>
              <a:buAutoNum type="arabicPeriod"/>
            </a:pPr>
            <a:r>
              <a:rPr lang="en-US" baseline="0" dirty="0"/>
              <a:t>Get angry at fast or slow drivers</a:t>
            </a:r>
          </a:p>
          <a:p>
            <a:pPr marL="228600" indent="-228600" eaLnBrk="1" hangingPunct="1">
              <a:spcBef>
                <a:spcPct val="0"/>
              </a:spcBef>
              <a:buFont typeface="+mj-lt"/>
              <a:buAutoNum type="arabicPeriod"/>
            </a:pPr>
            <a:r>
              <a:rPr lang="en-US" baseline="0" dirty="0"/>
              <a:t>Get angry when cut off</a:t>
            </a:r>
          </a:p>
          <a:p>
            <a:pPr marL="228600" indent="-228600" eaLnBrk="1" hangingPunct="1">
              <a:spcBef>
                <a:spcPct val="0"/>
              </a:spcBef>
              <a:buFont typeface="+mj-lt"/>
              <a:buAutoNum type="arabicPeriod"/>
            </a:pPr>
            <a:r>
              <a:rPr lang="en-US" baseline="0" dirty="0"/>
              <a:t>Get angry in traffic jams</a:t>
            </a:r>
          </a:p>
          <a:p>
            <a:pPr marL="228600" indent="-228600" eaLnBrk="1" hangingPunct="1">
              <a:spcBef>
                <a:spcPct val="0"/>
              </a:spcBef>
              <a:buFont typeface="+mj-lt"/>
              <a:buAutoNum type="arabicPeriod"/>
            </a:pPr>
            <a:r>
              <a:rPr lang="en-US" baseline="0" dirty="0"/>
              <a:t>Get angry at tailgaters</a:t>
            </a:r>
          </a:p>
          <a:p>
            <a:pPr marL="228600" indent="-228600" eaLnBrk="1" hangingPunct="1">
              <a:spcBef>
                <a:spcPct val="0"/>
              </a:spcBef>
              <a:buFont typeface="+mj-lt"/>
              <a:buAutoNum type="arabicPeriod"/>
            </a:pPr>
            <a:r>
              <a:rPr lang="en-US" baseline="0" dirty="0"/>
              <a:t>Get angry at passengers</a:t>
            </a:r>
          </a:p>
          <a:p>
            <a:pPr marL="228600" indent="-228600" eaLnBrk="1" hangingPunct="1">
              <a:spcBef>
                <a:spcPct val="0"/>
              </a:spcBef>
              <a:buFont typeface="+mj-lt"/>
              <a:buAutoNum type="arabicPeriod"/>
            </a:pPr>
            <a:r>
              <a:rPr lang="en-US" baseline="0" dirty="0"/>
              <a:t>Compete with other drivers</a:t>
            </a:r>
          </a:p>
          <a:p>
            <a:pPr marL="228600" indent="-228600" eaLnBrk="1" hangingPunct="1">
              <a:spcBef>
                <a:spcPct val="0"/>
              </a:spcBef>
              <a:buFont typeface="+mj-lt"/>
              <a:buAutoNum type="arabicPeriod"/>
            </a:pPr>
            <a:r>
              <a:rPr lang="en-US" baseline="0" dirty="0"/>
              <a:t>Punish “bad” drivers</a:t>
            </a:r>
          </a:p>
          <a:p>
            <a:pPr marL="228600" indent="-228600" eaLnBrk="1" hangingPunct="1">
              <a:spcBef>
                <a:spcPct val="0"/>
              </a:spcBef>
              <a:buFont typeface="+mj-lt"/>
              <a:buAutoNum type="arabicPeriod"/>
            </a:pPr>
            <a:r>
              <a:rPr lang="en-US" baseline="0" dirty="0"/>
              <a:t>Use high beams on other drivers</a:t>
            </a:r>
          </a:p>
          <a:p>
            <a:pPr marL="228600" indent="-228600" eaLnBrk="1" hangingPunct="1">
              <a:spcBef>
                <a:spcPct val="0"/>
              </a:spcBef>
              <a:buFont typeface="+mj-lt"/>
              <a:buAutoNum type="arabicPeriod"/>
            </a:pPr>
            <a:r>
              <a:rPr lang="en-US" baseline="0" dirty="0"/>
              <a:t>Impatient with other drivers</a:t>
            </a:r>
          </a:p>
        </p:txBody>
      </p:sp>
      <p:sp>
        <p:nvSpPr>
          <p:cNvPr id="4" name="Slide Number Placeholder 3"/>
          <p:cNvSpPr>
            <a:spLocks noGrp="1"/>
          </p:cNvSpPr>
          <p:nvPr>
            <p:ph type="sldNum" sz="quarter" idx="5"/>
          </p:nvPr>
        </p:nvSpPr>
        <p:spPr/>
        <p:txBody>
          <a:bodyPr/>
          <a:lstStyle/>
          <a:p>
            <a:fld id="{37ED90EF-18A2-478C-B373-741864737A91}" type="slidenum">
              <a:rPr lang="en-US" smtClean="0"/>
              <a:t>3</a:t>
            </a:fld>
            <a:endParaRPr lang="en-US"/>
          </a:p>
        </p:txBody>
      </p:sp>
    </p:spTree>
    <p:extLst>
      <p:ext uri="{BB962C8B-B14F-4D97-AF65-F5344CB8AC3E}">
        <p14:creationId xmlns:p14="http://schemas.microsoft.com/office/powerpoint/2010/main" val="346295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 your</a:t>
            </a:r>
            <a:r>
              <a:rPr lang="en-US" baseline="0" dirty="0"/>
              <a:t> audience that you will see a series of aggressive driving situations and further discuss after showing clips.</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4</a:t>
            </a:fld>
            <a:endParaRPr lang="en-US"/>
          </a:p>
        </p:txBody>
      </p:sp>
    </p:spTree>
    <p:extLst>
      <p:ext uri="{BB962C8B-B14F-4D97-AF65-F5344CB8AC3E}">
        <p14:creationId xmlns:p14="http://schemas.microsoft.com/office/powerpoint/2010/main" val="294296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Tailgating is when a vehicle is following another vehicle too closely. </a:t>
            </a:r>
            <a:r>
              <a:rPr lang="en-US" baseline="0" dirty="0"/>
              <a:t>When drivers tailgate they reduce the space and time that is needed to a complete and safe stop. Perception and reaction times are jeopardized. Our perception is the time we need to see and process what’s ahead and reaction time is the time needed to physically react to that perception. Show the next slide with a clip on tailgating. </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5</a:t>
            </a:fld>
            <a:endParaRPr lang="en-US"/>
          </a:p>
        </p:txBody>
      </p:sp>
    </p:spTree>
    <p:extLst>
      <p:ext uri="{BB962C8B-B14F-4D97-AF65-F5344CB8AC3E}">
        <p14:creationId xmlns:p14="http://schemas.microsoft.com/office/powerpoint/2010/main" val="380976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Aggressive driving</a:t>
            </a:r>
            <a:r>
              <a:rPr lang="en-US" baseline="0" dirty="0"/>
              <a:t> has become a serious problem on our roads. Aggressive driving is when an individual commits a combination of moving traffic offenses so as to endanger themselves, other persons or property. (NHTSA)</a:t>
            </a: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6</a:t>
            </a:fld>
            <a:endParaRPr lang="en-US"/>
          </a:p>
        </p:txBody>
      </p:sp>
    </p:spTree>
    <p:extLst>
      <p:ext uri="{BB962C8B-B14F-4D97-AF65-F5344CB8AC3E}">
        <p14:creationId xmlns:p14="http://schemas.microsoft.com/office/powerpoint/2010/main" val="75657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92" indent="-228592">
              <a:buFont typeface="+mj-lt"/>
              <a:buAutoNum type="arabicPeriod"/>
              <a:defRPr/>
            </a:pPr>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7</a:t>
            </a:fld>
            <a:endParaRPr lang="en-US"/>
          </a:p>
        </p:txBody>
      </p:sp>
    </p:spTree>
    <p:extLst>
      <p:ext uri="{BB962C8B-B14F-4D97-AF65-F5344CB8AC3E}">
        <p14:creationId xmlns:p14="http://schemas.microsoft.com/office/powerpoint/2010/main" val="163413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8</a:t>
            </a:fld>
            <a:endParaRPr lang="en-US"/>
          </a:p>
        </p:txBody>
      </p:sp>
    </p:spTree>
    <p:extLst>
      <p:ext uri="{BB962C8B-B14F-4D97-AF65-F5344CB8AC3E}">
        <p14:creationId xmlns:p14="http://schemas.microsoft.com/office/powerpoint/2010/main" val="330970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D90EF-18A2-478C-B373-741864737A91}" type="slidenum">
              <a:rPr lang="en-US" smtClean="0"/>
              <a:t>9</a:t>
            </a:fld>
            <a:endParaRPr lang="en-US"/>
          </a:p>
        </p:txBody>
      </p:sp>
    </p:spTree>
    <p:extLst>
      <p:ext uri="{BB962C8B-B14F-4D97-AF65-F5344CB8AC3E}">
        <p14:creationId xmlns:p14="http://schemas.microsoft.com/office/powerpoint/2010/main" val="128572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41DECA-14A2-44B4-B3EE-70E0BC2153C9}"/>
              </a:ext>
            </a:extLst>
          </p:cNvPr>
          <p:cNvSpPr>
            <a:spLocks noGrp="1"/>
          </p:cNvSpPr>
          <p:nvPr>
            <p:ph type="sldNum" sz="quarter" idx="12"/>
          </p:nvPr>
        </p:nvSpPr>
        <p:spPr>
          <a:xfrm>
            <a:off x="11201400" y="6535882"/>
            <a:ext cx="826701" cy="322118"/>
          </a:xfrm>
          <a:prstGeom prst="rect">
            <a:avLst/>
          </a:prstGeom>
        </p:spPr>
        <p:txBody>
          <a:bodyPr/>
          <a:lstStyle>
            <a:lvl1pPr algn="r">
              <a:defRPr sz="1100">
                <a:solidFill>
                  <a:schemeClr val="bg1"/>
                </a:solidFill>
                <a:latin typeface="Helvetica" pitchFamily="2" charset="0"/>
              </a:defRPr>
            </a:lvl1pPr>
          </a:lstStyle>
          <a:p>
            <a:fld id="{8546711A-3ACE-4502-A944-5F848500C5E6}" type="slidenum">
              <a:rPr lang="en-US" smtClean="0"/>
              <a:pPr/>
              <a:t>‹#›</a:t>
            </a:fld>
            <a:endParaRPr lang="en-US" dirty="0"/>
          </a:p>
        </p:txBody>
      </p:sp>
    </p:spTree>
    <p:extLst>
      <p:ext uri="{BB962C8B-B14F-4D97-AF65-F5344CB8AC3E}">
        <p14:creationId xmlns:p14="http://schemas.microsoft.com/office/powerpoint/2010/main" val="148116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41DECA-14A2-44B4-B3EE-70E0BC2153C9}"/>
              </a:ext>
            </a:extLst>
          </p:cNvPr>
          <p:cNvSpPr>
            <a:spLocks noGrp="1"/>
          </p:cNvSpPr>
          <p:nvPr>
            <p:ph type="sldNum" sz="quarter" idx="12"/>
          </p:nvPr>
        </p:nvSpPr>
        <p:spPr>
          <a:xfrm>
            <a:off x="11201400" y="6535882"/>
            <a:ext cx="826701" cy="322118"/>
          </a:xfrm>
          <a:prstGeom prst="rect">
            <a:avLst/>
          </a:prstGeom>
        </p:spPr>
        <p:txBody>
          <a:bodyPr/>
          <a:lstStyle>
            <a:lvl1pPr algn="r">
              <a:defRPr sz="1100">
                <a:solidFill>
                  <a:schemeClr val="bg1"/>
                </a:solidFill>
                <a:latin typeface="Helvetica" pitchFamily="2" charset="0"/>
              </a:defRPr>
            </a:lvl1pPr>
          </a:lstStyle>
          <a:p>
            <a:fld id="{8546711A-3ACE-4502-A944-5F848500C5E6}" type="slidenum">
              <a:rPr lang="en-US" smtClean="0"/>
              <a:pPr/>
              <a:t>‹#›</a:t>
            </a:fld>
            <a:endParaRPr lang="en-US" dirty="0"/>
          </a:p>
        </p:txBody>
      </p:sp>
    </p:spTree>
    <p:extLst>
      <p:ext uri="{BB962C8B-B14F-4D97-AF65-F5344CB8AC3E}">
        <p14:creationId xmlns:p14="http://schemas.microsoft.com/office/powerpoint/2010/main" val="10290586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020492-E6E8-445E-A71E-090E4842B6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04498"/>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F2441-8110-BE46-BB3D-FDAB97F75A70}"/>
              </a:ext>
            </a:extLst>
          </p:cNvPr>
          <p:cNvSpPr/>
          <p:nvPr userDrawn="1"/>
        </p:nvSpPr>
        <p:spPr>
          <a:xfrm>
            <a:off x="0" y="0"/>
            <a:ext cx="12192000" cy="6858000"/>
          </a:xfrm>
          <a:prstGeom prst="rect">
            <a:avLst/>
          </a:prstGeom>
          <a:gradFill>
            <a:gsLst>
              <a:gs pos="0">
                <a:srgbClr val="005DB9"/>
              </a:gs>
              <a:gs pos="100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56440"/>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8.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8D8232-A025-41A8-96AE-5C72D5144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95281E1-00D1-42F1-9796-B7CC86A8EEFA}"/>
              </a:ext>
            </a:extLst>
          </p:cNvPr>
          <p:cNvSpPr/>
          <p:nvPr/>
        </p:nvSpPr>
        <p:spPr>
          <a:xfrm>
            <a:off x="0" y="-2"/>
            <a:ext cx="12192000" cy="2450125"/>
          </a:xfrm>
          <a:prstGeom prst="rect">
            <a:avLst/>
          </a:prstGeom>
          <a:gradFill>
            <a:gsLst>
              <a:gs pos="0">
                <a:srgbClr val="005CB9"/>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A42EE9F-8FFA-421B-BF56-04ADC1859957}"/>
              </a:ext>
            </a:extLst>
          </p:cNvPr>
          <p:cNvGrpSpPr/>
          <p:nvPr/>
        </p:nvGrpSpPr>
        <p:grpSpPr>
          <a:xfrm>
            <a:off x="3118732" y="291862"/>
            <a:ext cx="5942347" cy="658326"/>
            <a:chOff x="712804" y="1816448"/>
            <a:chExt cx="5942347" cy="658326"/>
          </a:xfrm>
          <a:effectLst>
            <a:outerShdw blurRad="50800" dist="38100" dir="2700000" algn="tl" rotWithShape="0">
              <a:prstClr val="black">
                <a:alpha val="40000"/>
              </a:prstClr>
            </a:outerShdw>
          </a:effectLst>
        </p:grpSpPr>
        <p:pic>
          <p:nvPicPr>
            <p:cNvPr id="20" name="Picture 19">
              <a:extLst>
                <a:ext uri="{FF2B5EF4-FFF2-40B4-BE49-F238E27FC236}">
                  <a16:creationId xmlns:a16="http://schemas.microsoft.com/office/drawing/2014/main" id="{F96A4029-4675-4751-8A3D-290A747F4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585" y="2201176"/>
              <a:ext cx="4605566" cy="273598"/>
            </a:xfrm>
            <a:prstGeom prst="rect">
              <a:avLst/>
            </a:prstGeom>
          </p:spPr>
        </p:pic>
        <p:pic>
          <p:nvPicPr>
            <p:cNvPr id="21" name="Picture 20">
              <a:extLst>
                <a:ext uri="{FF2B5EF4-FFF2-40B4-BE49-F238E27FC236}">
                  <a16:creationId xmlns:a16="http://schemas.microsoft.com/office/drawing/2014/main" id="{19A9E866-B59B-4529-9CC3-2254723C792F}"/>
                </a:ext>
              </a:extLst>
            </p:cNvPr>
            <p:cNvPicPr>
              <a:picLocks noChangeAspect="1"/>
            </p:cNvPicPr>
            <p:nvPr/>
          </p:nvPicPr>
          <p:blipFill rotWithShape="1">
            <a:blip r:embed="rId5">
              <a:extLst>
                <a:ext uri="{28A0092B-C50C-407E-A947-70E740481C1C}">
                  <a14:useLocalDpi xmlns:a14="http://schemas.microsoft.com/office/drawing/2010/main" val="0"/>
                </a:ext>
              </a:extLst>
            </a:blip>
            <a:srcRect l="3172" t="1006" r="3711" b="1356"/>
            <a:stretch/>
          </p:blipFill>
          <p:spPr>
            <a:xfrm>
              <a:off x="712804" y="1816448"/>
              <a:ext cx="1104523" cy="658325"/>
            </a:xfrm>
            <a:prstGeom prst="rect">
              <a:avLst/>
            </a:prstGeom>
          </p:spPr>
        </p:pic>
      </p:grpSp>
      <p:grpSp>
        <p:nvGrpSpPr>
          <p:cNvPr id="2" name="Group 1">
            <a:extLst>
              <a:ext uri="{FF2B5EF4-FFF2-40B4-BE49-F238E27FC236}">
                <a16:creationId xmlns:a16="http://schemas.microsoft.com/office/drawing/2014/main" id="{0ECC2148-AD06-4C2C-8CFC-9BDC5E3520FC}"/>
              </a:ext>
            </a:extLst>
          </p:cNvPr>
          <p:cNvGrpSpPr/>
          <p:nvPr/>
        </p:nvGrpSpPr>
        <p:grpSpPr>
          <a:xfrm>
            <a:off x="-12190" y="1113329"/>
            <a:ext cx="12191999" cy="1098141"/>
            <a:chOff x="-12190" y="1113329"/>
            <a:chExt cx="12191999" cy="1098141"/>
          </a:xfrm>
        </p:grpSpPr>
        <p:sp>
          <p:nvSpPr>
            <p:cNvPr id="17" name="Rectangle 16">
              <a:extLst>
                <a:ext uri="{FF2B5EF4-FFF2-40B4-BE49-F238E27FC236}">
                  <a16:creationId xmlns:a16="http://schemas.microsoft.com/office/drawing/2014/main" id="{D58B3623-2CA5-4689-8679-A52D36E81066}"/>
                </a:ext>
              </a:extLst>
            </p:cNvPr>
            <p:cNvSpPr/>
            <p:nvPr/>
          </p:nvSpPr>
          <p:spPr>
            <a:xfrm>
              <a:off x="2304290" y="1113329"/>
              <a:ext cx="7559037" cy="1098141"/>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8B8A323-C55D-4A94-B6D0-D1F2211D3AAE}"/>
                </a:ext>
              </a:extLst>
            </p:cNvPr>
            <p:cNvSpPr/>
            <p:nvPr/>
          </p:nvSpPr>
          <p:spPr>
            <a:xfrm>
              <a:off x="9863328" y="1113329"/>
              <a:ext cx="2316481" cy="1098141"/>
            </a:xfrm>
            <a:prstGeom prst="rect">
              <a:avLst/>
            </a:prstGeom>
            <a:gradFill>
              <a:gsLst>
                <a:gs pos="0">
                  <a:srgbClr val="005CB9">
                    <a:alpha val="0"/>
                  </a:srgbClr>
                </a:gs>
                <a:gs pos="100000">
                  <a:srgbClr val="005CB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68DB38-3633-4673-B359-3764CC1BF156}"/>
                </a:ext>
              </a:extLst>
            </p:cNvPr>
            <p:cNvSpPr/>
            <p:nvPr/>
          </p:nvSpPr>
          <p:spPr>
            <a:xfrm rot="10800000">
              <a:off x="-12190" y="1113329"/>
              <a:ext cx="2316481" cy="1098141"/>
            </a:xfrm>
            <a:prstGeom prst="rect">
              <a:avLst/>
            </a:prstGeom>
            <a:gradFill>
              <a:gsLst>
                <a:gs pos="0">
                  <a:srgbClr val="005CB9">
                    <a:alpha val="0"/>
                  </a:srgbClr>
                </a:gs>
                <a:gs pos="100000">
                  <a:srgbClr val="005CB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75BABDCD-FC9E-429D-9337-8E492817DA54}"/>
              </a:ext>
            </a:extLst>
          </p:cNvPr>
          <p:cNvSpPr>
            <a:spLocks noGrp="1"/>
          </p:cNvSpPr>
          <p:nvPr>
            <p:ph type="sldNum" sz="quarter" idx="12"/>
          </p:nvPr>
        </p:nvSpPr>
        <p:spPr/>
        <p:txBody>
          <a:bodyPr/>
          <a:lstStyle/>
          <a:p>
            <a:fld id="{8546711A-3ACE-4502-A944-5F848500C5E6}" type="slidenum">
              <a:rPr lang="en-US" smtClean="0"/>
              <a:pPr/>
              <a:t>1</a:t>
            </a:fld>
            <a:endParaRPr lang="en-US" dirty="0"/>
          </a:p>
        </p:txBody>
      </p:sp>
      <p:sp>
        <p:nvSpPr>
          <p:cNvPr id="18" name="Title 1">
            <a:extLst>
              <a:ext uri="{FF2B5EF4-FFF2-40B4-BE49-F238E27FC236}">
                <a16:creationId xmlns:a16="http://schemas.microsoft.com/office/drawing/2014/main" id="{E58C7405-0414-4E07-853C-3C1794A5E3D9}"/>
              </a:ext>
            </a:extLst>
          </p:cNvPr>
          <p:cNvSpPr txBox="1">
            <a:spLocks/>
          </p:cNvSpPr>
          <p:nvPr/>
        </p:nvSpPr>
        <p:spPr>
          <a:xfrm>
            <a:off x="780289" y="1068046"/>
            <a:ext cx="10619232" cy="11666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Don’t Bug Out</a:t>
            </a:r>
          </a:p>
        </p:txBody>
      </p:sp>
      <p:sp>
        <p:nvSpPr>
          <p:cNvPr id="19" name="Subtitle 2">
            <a:extLst>
              <a:ext uri="{FF2B5EF4-FFF2-40B4-BE49-F238E27FC236}">
                <a16:creationId xmlns:a16="http://schemas.microsoft.com/office/drawing/2014/main" id="{9097F63F-7A49-4DAB-B241-300BDA64F8D3}"/>
              </a:ext>
            </a:extLst>
          </p:cNvPr>
          <p:cNvSpPr txBox="1">
            <a:spLocks/>
          </p:cNvSpPr>
          <p:nvPr/>
        </p:nvSpPr>
        <p:spPr>
          <a:xfrm>
            <a:off x="3942811" y="2250044"/>
            <a:ext cx="4294188" cy="5180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1"/>
                </a:solidFill>
                <a:latin typeface="Arial" panose="020B0604020202020204" pitchFamily="34" charset="0"/>
                <a:cs typeface="Arial" panose="020B0604020202020204" pitchFamily="34" charset="0"/>
              </a:rPr>
              <a:t>Aggressive Driving Kills</a:t>
            </a:r>
          </a:p>
        </p:txBody>
      </p:sp>
      <p:pic>
        <p:nvPicPr>
          <p:cNvPr id="12" name="Picture 1026" descr="ed-BigSidUniv-Logo">
            <a:extLst>
              <a:ext uri="{FF2B5EF4-FFF2-40B4-BE49-F238E27FC236}">
                <a16:creationId xmlns:a16="http://schemas.microsoft.com/office/drawing/2014/main" id="{B7B6A0AD-B09B-4DD9-9046-9D2A03600082}"/>
              </a:ext>
            </a:extLst>
          </p:cNvPr>
          <p:cNvPicPr>
            <a:picLocks noChangeAspect="1" noChangeArrowheads="1"/>
          </p:cNvPicPr>
          <p:nvPr/>
        </p:nvPicPr>
        <p:blipFill>
          <a:blip r:embed="rId6" cstate="print">
            <a:clrChange>
              <a:clrFrom>
                <a:srgbClr val="FADE32"/>
              </a:clrFrom>
              <a:clrTo>
                <a:srgbClr val="FADE32">
                  <a:alpha val="0"/>
                </a:srgbClr>
              </a:clrTo>
            </a:clrChange>
          </a:blip>
          <a:srcRect/>
          <a:stretch>
            <a:fillRect/>
          </a:stretch>
        </p:blipFill>
        <p:spPr bwMode="auto">
          <a:xfrm>
            <a:off x="3942811" y="2896699"/>
            <a:ext cx="4294188" cy="3514725"/>
          </a:xfrm>
          <a:prstGeom prst="rect">
            <a:avLst/>
          </a:prstGeom>
          <a:noFill/>
          <a:ln w="9525">
            <a:noFill/>
            <a:miter lim="800000"/>
            <a:headEnd/>
            <a:tailEnd/>
          </a:ln>
          <a:effectLst/>
        </p:spPr>
      </p:pic>
    </p:spTree>
    <p:extLst>
      <p:ext uri="{BB962C8B-B14F-4D97-AF65-F5344CB8AC3E}">
        <p14:creationId xmlns:p14="http://schemas.microsoft.com/office/powerpoint/2010/main" val="284924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UG%20OUT%203.jpg">
            <a:extLst>
              <a:ext uri="{FF2B5EF4-FFF2-40B4-BE49-F238E27FC236}">
                <a16:creationId xmlns:a16="http://schemas.microsoft.com/office/drawing/2014/main" id="{7509D04B-B2CB-4D0E-9AAD-593B129883D1}"/>
              </a:ext>
            </a:extLst>
          </p:cNvPr>
          <p:cNvPicPr>
            <a:picLocks noChangeAspect="1"/>
          </p:cNvPicPr>
          <p:nvPr/>
        </p:nvPicPr>
        <p:blipFill rotWithShape="1">
          <a:blip r:embed="rId3" cstate="print"/>
          <a:srcRect l="2068" t="9426" r="2293" b="10874"/>
          <a:stretch/>
        </p:blipFill>
        <p:spPr>
          <a:xfrm>
            <a:off x="0" y="-1"/>
            <a:ext cx="12192000" cy="6858001"/>
          </a:xfrm>
          <a:prstGeom prst="rect">
            <a:avLst/>
          </a:prstGeom>
        </p:spPr>
      </p:pic>
      <p:grpSp>
        <p:nvGrpSpPr>
          <p:cNvPr id="8" name="Group 7">
            <a:extLst>
              <a:ext uri="{FF2B5EF4-FFF2-40B4-BE49-F238E27FC236}">
                <a16:creationId xmlns:a16="http://schemas.microsoft.com/office/drawing/2014/main" id="{FF6404B8-AB3B-D948-ADFB-95F848A0D0DC}"/>
              </a:ext>
            </a:extLst>
          </p:cNvPr>
          <p:cNvGrpSpPr/>
          <p:nvPr/>
        </p:nvGrpSpPr>
        <p:grpSpPr>
          <a:xfrm>
            <a:off x="9474926" y="6322423"/>
            <a:ext cx="2612571" cy="590081"/>
            <a:chOff x="9474926" y="6322423"/>
            <a:chExt cx="2612571" cy="590081"/>
          </a:xfrm>
        </p:grpSpPr>
        <p:sp>
          <p:nvSpPr>
            <p:cNvPr id="9" name="Rectangle 8">
              <a:extLst>
                <a:ext uri="{FF2B5EF4-FFF2-40B4-BE49-F238E27FC236}">
                  <a16:creationId xmlns:a16="http://schemas.microsoft.com/office/drawing/2014/main" id="{83064B58-88D5-AA47-BD00-FBED2B26B72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0C014A3-099E-CA41-8F6B-E2EE2DF6C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1" name="Straight Connector 10">
              <a:extLst>
                <a:ext uri="{FF2B5EF4-FFF2-40B4-BE49-F238E27FC236}">
                  <a16:creationId xmlns:a16="http://schemas.microsoft.com/office/drawing/2014/main" id="{A4AC8469-464A-004D-AF40-887FCC74BF5B}"/>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8">
            <a:extLst>
              <a:ext uri="{FF2B5EF4-FFF2-40B4-BE49-F238E27FC236}">
                <a16:creationId xmlns:a16="http://schemas.microsoft.com/office/drawing/2014/main" id="{F2C2B1E3-9A61-E24D-97B8-641FCE20780A}"/>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chemeClr val="accent1"/>
                </a:solidFill>
                <a:latin typeface="Arial" panose="020B0604020202020204" pitchFamily="34" charset="0"/>
                <a:cs typeface="Arial" panose="020B0604020202020204" pitchFamily="34" charset="0"/>
              </a:rPr>
              <a:pPr algn="l"/>
              <a:t>10</a:t>
            </a:fld>
            <a:endParaRPr lang="en-US" sz="800" dirty="0">
              <a:solidFill>
                <a:schemeClr val="accent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D3A8629-B687-490D-803A-99D1F8C3B69F}"/>
              </a:ext>
            </a:extLst>
          </p:cNvPr>
          <p:cNvSpPr txBox="1"/>
          <p:nvPr/>
        </p:nvSpPr>
        <p:spPr>
          <a:xfrm>
            <a:off x="1609344" y="130684"/>
            <a:ext cx="8973312" cy="1323439"/>
          </a:xfrm>
          <a:prstGeom prst="rect">
            <a:avLst/>
          </a:prstGeom>
          <a:noFill/>
        </p:spPr>
        <p:txBody>
          <a:bodyPr wrap="square" rtlCol="0">
            <a:spAutoFit/>
          </a:bodyPr>
          <a:lstStyle/>
          <a:p>
            <a:pPr algn="ctr"/>
            <a:r>
              <a:rPr lang="en-US" sz="8000" b="1" dirty="0">
                <a:solidFill>
                  <a:schemeClr val="bg1"/>
                </a:solidFill>
                <a:latin typeface="Arial" panose="020B0604020202020204" pitchFamily="34" charset="0"/>
                <a:cs typeface="Arial" panose="020B0604020202020204" pitchFamily="34" charset="0"/>
              </a:rPr>
              <a:t>Shoulder Driving</a:t>
            </a:r>
          </a:p>
        </p:txBody>
      </p:sp>
    </p:spTree>
    <p:extLst>
      <p:ext uri="{BB962C8B-B14F-4D97-AF65-F5344CB8AC3E}">
        <p14:creationId xmlns:p14="http://schemas.microsoft.com/office/powerpoint/2010/main" val="62095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51E355-6BD0-4E87-9FF6-0E6F56856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lide Number Placeholder 8">
            <a:extLst>
              <a:ext uri="{FF2B5EF4-FFF2-40B4-BE49-F238E27FC236}">
                <a16:creationId xmlns:a16="http://schemas.microsoft.com/office/drawing/2014/main" id="{4B5A56D4-136B-A644-B255-AF117A231C84}"/>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11</a:t>
            </a:fld>
            <a:endParaRPr lang="en-US" sz="8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AE10AE8-5539-4F3A-967F-8342EB2E621F}"/>
              </a:ext>
            </a:extLst>
          </p:cNvPr>
          <p:cNvGrpSpPr/>
          <p:nvPr/>
        </p:nvGrpSpPr>
        <p:grpSpPr>
          <a:xfrm>
            <a:off x="9474926" y="6322423"/>
            <a:ext cx="2612571" cy="590081"/>
            <a:chOff x="9474926" y="6322423"/>
            <a:chExt cx="2612571" cy="590081"/>
          </a:xfrm>
        </p:grpSpPr>
        <p:sp>
          <p:nvSpPr>
            <p:cNvPr id="15" name="Rectangle 14">
              <a:extLst>
                <a:ext uri="{FF2B5EF4-FFF2-40B4-BE49-F238E27FC236}">
                  <a16:creationId xmlns:a16="http://schemas.microsoft.com/office/drawing/2014/main" id="{D70B9C5A-2B00-41C3-97F0-2EB316EC17CB}"/>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B6E580-A7C4-4C50-8960-DB4672DCB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7" name="Straight Connector 16">
              <a:extLst>
                <a:ext uri="{FF2B5EF4-FFF2-40B4-BE49-F238E27FC236}">
                  <a16:creationId xmlns:a16="http://schemas.microsoft.com/office/drawing/2014/main" id="{56C1935A-319B-43C1-9A0C-5E8CE670FE4A}"/>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NRSF-ShoulderDriving.mov">
            <a:hlinkClick r:id="" action="ppaction://media"/>
            <a:extLst>
              <a:ext uri="{FF2B5EF4-FFF2-40B4-BE49-F238E27FC236}">
                <a16:creationId xmlns:a16="http://schemas.microsoft.com/office/drawing/2014/main" id="{DAFC8AFB-54E6-0548-8296-2DC6917422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32000" y="0"/>
            <a:ext cx="8128000" cy="6096000"/>
          </a:xfrm>
          <a:prstGeom prst="rect">
            <a:avLst/>
          </a:prstGeom>
        </p:spPr>
      </p:pic>
    </p:spTree>
    <p:extLst>
      <p:ext uri="{BB962C8B-B14F-4D97-AF65-F5344CB8AC3E}">
        <p14:creationId xmlns:p14="http://schemas.microsoft.com/office/powerpoint/2010/main" val="75437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8DFC78-33CF-4F25-A310-2CB614E5C031}"/>
              </a:ext>
            </a:extLst>
          </p:cNvPr>
          <p:cNvSpPr/>
          <p:nvPr/>
        </p:nvSpPr>
        <p:spPr>
          <a:xfrm>
            <a:off x="0" y="0"/>
            <a:ext cx="121919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A73C0447-752D-EC41-AA6F-524EB7B49014}"/>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chemeClr val="accent1"/>
                </a:solidFill>
                <a:latin typeface="Arial" panose="020B0604020202020204" pitchFamily="34" charset="0"/>
                <a:cs typeface="Arial" panose="020B0604020202020204" pitchFamily="34" charset="0"/>
              </a:rPr>
              <a:pPr algn="l"/>
              <a:t>12</a:t>
            </a:fld>
            <a:endParaRPr lang="en-US" sz="800" dirty="0">
              <a:solidFill>
                <a:schemeClr val="accent1"/>
              </a:solidFill>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84F59682-A25D-4CFA-A2DF-581A2B166579}"/>
              </a:ext>
            </a:extLst>
          </p:cNvPr>
          <p:cNvSpPr txBox="1">
            <a:spLocks noChangeArrowheads="1"/>
          </p:cNvSpPr>
          <p:nvPr/>
        </p:nvSpPr>
        <p:spPr bwMode="auto">
          <a:xfrm>
            <a:off x="6903983" y="263337"/>
            <a:ext cx="5163536" cy="23545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en-US" sz="4000" b="1" dirty="0">
                <a:solidFill>
                  <a:srgbClr val="005CB9"/>
                </a:solidFill>
                <a:latin typeface="Arial" panose="020B0604020202020204" pitchFamily="34" charset="0"/>
                <a:cs typeface="Arial" panose="020B0604020202020204" pitchFamily="34" charset="0"/>
              </a:rPr>
              <a:t>What factors </a:t>
            </a:r>
            <a:br>
              <a:rPr lang="en-US" sz="4000" b="1" dirty="0">
                <a:solidFill>
                  <a:srgbClr val="005CB9"/>
                </a:solidFill>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contribute</a:t>
            </a:r>
            <a:r>
              <a:rPr lang="en-US" sz="4000" b="1" dirty="0">
                <a:solidFill>
                  <a:srgbClr val="005CB9"/>
                </a:solidFill>
                <a:latin typeface="Arial" panose="020B0604020202020204" pitchFamily="34" charset="0"/>
                <a:cs typeface="Arial" panose="020B0604020202020204" pitchFamily="34" charset="0"/>
              </a:rPr>
              <a:t> to </a:t>
            </a:r>
          </a:p>
          <a:p>
            <a:pPr eaLnBrk="0" fontAlgn="base" hangingPunct="0">
              <a:lnSpc>
                <a:spcPct val="100000"/>
              </a:lnSpc>
              <a:spcAft>
                <a:spcPct val="0"/>
              </a:spcAft>
            </a:pPr>
            <a:r>
              <a:rPr lang="en-US" sz="4000" b="1" dirty="0">
                <a:latin typeface="Arial" panose="020B0604020202020204" pitchFamily="34" charset="0"/>
                <a:cs typeface="Arial" panose="020B0604020202020204" pitchFamily="34" charset="0"/>
              </a:rPr>
              <a:t>Big Sid’s </a:t>
            </a:r>
            <a:r>
              <a:rPr lang="en-US" sz="4000" b="1" dirty="0">
                <a:solidFill>
                  <a:srgbClr val="005CB9"/>
                </a:solidFill>
                <a:latin typeface="Arial" panose="020B0604020202020204" pitchFamily="34" charset="0"/>
                <a:cs typeface="Arial" panose="020B0604020202020204" pitchFamily="34" charset="0"/>
              </a:rPr>
              <a:t>aggressive </a:t>
            </a:r>
            <a:br>
              <a:rPr lang="en-US" sz="4000" b="1" dirty="0">
                <a:solidFill>
                  <a:srgbClr val="005CB9"/>
                </a:solidFill>
                <a:latin typeface="Arial" panose="020B0604020202020204" pitchFamily="34" charset="0"/>
                <a:cs typeface="Arial" panose="020B0604020202020204" pitchFamily="34" charset="0"/>
              </a:rPr>
            </a:br>
            <a:r>
              <a:rPr lang="en-US" sz="4000" b="1" dirty="0">
                <a:solidFill>
                  <a:srgbClr val="005CB9"/>
                </a:solidFill>
                <a:latin typeface="Arial" panose="020B0604020202020204" pitchFamily="34" charset="0"/>
                <a:cs typeface="Arial" panose="020B0604020202020204" pitchFamily="34" charset="0"/>
              </a:rPr>
              <a:t>driving</a:t>
            </a:r>
            <a:r>
              <a:rPr lang="en-US" sz="4000" b="1" dirty="0">
                <a:latin typeface="Arial" panose="020B0604020202020204" pitchFamily="34" charset="0"/>
                <a:cs typeface="Arial" panose="020B0604020202020204" pitchFamily="34" charset="0"/>
              </a:rPr>
              <a:t>?</a:t>
            </a:r>
          </a:p>
        </p:txBody>
      </p:sp>
      <p:sp>
        <p:nvSpPr>
          <p:cNvPr id="14" name="Rectangle 3">
            <a:extLst>
              <a:ext uri="{FF2B5EF4-FFF2-40B4-BE49-F238E27FC236}">
                <a16:creationId xmlns:a16="http://schemas.microsoft.com/office/drawing/2014/main" id="{157D292F-ADCC-4E3D-ACF7-F313D72F553D}"/>
              </a:ext>
            </a:extLst>
          </p:cNvPr>
          <p:cNvSpPr>
            <a:spLocks noChangeArrowheads="1"/>
          </p:cNvSpPr>
          <p:nvPr/>
        </p:nvSpPr>
        <p:spPr bwMode="auto">
          <a:xfrm>
            <a:off x="6903983" y="3170511"/>
            <a:ext cx="5195534" cy="2322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0" fontAlgn="base" latinLnBrk="0" hangingPunct="0">
              <a:lnSpc>
                <a:spcPct val="100000"/>
              </a:lnSpc>
              <a:spcBef>
                <a:spcPct val="20000"/>
              </a:spcBef>
              <a:spcAft>
                <a:spcPct val="0"/>
              </a:spcAft>
              <a:buSzPct val="88000"/>
              <a:buFont typeface="Arial" panose="020B0604020202020204" pitchFamily="34" charset="0"/>
              <a:buChar char="•"/>
              <a:tabLst/>
            </a:pPr>
            <a:r>
              <a:rPr kumimoji="0" lang="en-US" sz="2400" i="0" u="none" strike="noStrike" cap="none" normalizeH="0" baseline="0" dirty="0">
                <a:ln>
                  <a:noFill/>
                </a:ln>
                <a:effectLst/>
                <a:latin typeface="Arial" panose="020B0604020202020204" pitchFamily="34" charset="0"/>
                <a:cs typeface="Arial" panose="020B0604020202020204" pitchFamily="34" charset="0"/>
              </a:rPr>
              <a:t>Rush hour traffic</a:t>
            </a:r>
          </a:p>
          <a:p>
            <a:pPr marL="342900" marR="0" lvl="0" indent="-342900" defTabSz="914400" rtl="0" eaLnBrk="0" fontAlgn="base" latinLnBrk="0" hangingPunct="0">
              <a:lnSpc>
                <a:spcPct val="100000"/>
              </a:lnSpc>
              <a:spcBef>
                <a:spcPct val="20000"/>
              </a:spcBef>
              <a:spcAft>
                <a:spcPct val="0"/>
              </a:spcAft>
              <a:buSzPct val="88000"/>
              <a:buFont typeface="Arial" panose="020B0604020202020204" pitchFamily="34" charset="0"/>
              <a:buChar char="•"/>
              <a:tabLst/>
            </a:pPr>
            <a:r>
              <a:rPr lang="en-US" sz="2400" dirty="0">
                <a:solidFill>
                  <a:srgbClr val="005CB9"/>
                </a:solidFill>
                <a:latin typeface="Arial" panose="020B0604020202020204" pitchFamily="34" charset="0"/>
                <a:cs typeface="Arial" panose="020B0604020202020204" pitchFamily="34" charset="0"/>
              </a:rPr>
              <a:t>Horns blowing </a:t>
            </a:r>
          </a:p>
          <a:p>
            <a:pPr marL="342900" marR="0" lvl="0" indent="-342900" defTabSz="914400" rtl="0" eaLnBrk="0" fontAlgn="base" latinLnBrk="0" hangingPunct="0">
              <a:lnSpc>
                <a:spcPct val="100000"/>
              </a:lnSpc>
              <a:spcBef>
                <a:spcPct val="20000"/>
              </a:spcBef>
              <a:spcAft>
                <a:spcPct val="0"/>
              </a:spcAft>
              <a:buSzPct val="88000"/>
              <a:buFont typeface="Arial" panose="020B0604020202020204" pitchFamily="34" charset="0"/>
              <a:buChar char="•"/>
              <a:tabLst/>
            </a:pPr>
            <a:r>
              <a:rPr kumimoji="0" lang="en-US" sz="2400" i="0" u="none" strike="noStrike" cap="none" normalizeH="0" baseline="0" dirty="0">
                <a:ln>
                  <a:noFill/>
                </a:ln>
                <a:effectLst/>
                <a:latin typeface="Arial" panose="020B0604020202020204" pitchFamily="34" charset="0"/>
                <a:cs typeface="Arial" panose="020B0604020202020204" pitchFamily="34" charset="0"/>
              </a:rPr>
              <a:t>He thinks he can get around it</a:t>
            </a:r>
          </a:p>
          <a:p>
            <a:pPr marL="342900" marR="0" lvl="0" indent="-342900" defTabSz="914400" rtl="0" eaLnBrk="0" fontAlgn="base" latinLnBrk="0" hangingPunct="0">
              <a:lnSpc>
                <a:spcPct val="100000"/>
              </a:lnSpc>
              <a:spcBef>
                <a:spcPct val="20000"/>
              </a:spcBef>
              <a:spcAft>
                <a:spcPct val="0"/>
              </a:spcAft>
              <a:buSzPct val="88000"/>
              <a:buFont typeface="Arial" panose="020B0604020202020204" pitchFamily="34" charset="0"/>
              <a:buChar char="•"/>
              <a:tabLst/>
            </a:pPr>
            <a:r>
              <a:rPr lang="en-US" sz="2400" dirty="0">
                <a:solidFill>
                  <a:srgbClr val="005CB9"/>
                </a:solidFill>
                <a:latin typeface="Arial" panose="020B0604020202020204" pitchFamily="34" charset="0"/>
                <a:cs typeface="Arial" panose="020B0604020202020204" pitchFamily="34" charset="0"/>
              </a:rPr>
              <a:t>He breaks the law to drive on </a:t>
            </a:r>
            <a:br>
              <a:rPr lang="en-US" sz="2400" dirty="0">
                <a:solidFill>
                  <a:srgbClr val="005CB9"/>
                </a:solidFill>
                <a:latin typeface="Arial" panose="020B0604020202020204" pitchFamily="34" charset="0"/>
                <a:cs typeface="Arial" panose="020B0604020202020204" pitchFamily="34" charset="0"/>
              </a:rPr>
            </a:br>
            <a:r>
              <a:rPr lang="en-US" sz="2400" dirty="0">
                <a:solidFill>
                  <a:srgbClr val="005CB9"/>
                </a:solidFill>
                <a:latin typeface="Arial" panose="020B0604020202020204" pitchFamily="34" charset="0"/>
                <a:cs typeface="Arial" panose="020B0604020202020204" pitchFamily="34" charset="0"/>
              </a:rPr>
              <a:t>the shoulder</a:t>
            </a:r>
            <a:endParaRPr kumimoji="0" lang="en-US" sz="2400" i="0" u="none" strike="noStrike" cap="none" normalizeH="0" baseline="0" dirty="0">
              <a:ln>
                <a:noFill/>
              </a:ln>
              <a:solidFill>
                <a:srgbClr val="005CB9"/>
              </a:solidFill>
              <a:effectLst/>
              <a:latin typeface="Arial" panose="020B0604020202020204" pitchFamily="34" charset="0"/>
              <a:cs typeface="Arial" panose="020B0604020202020204" pitchFamily="34" charset="0"/>
            </a:endParaRPr>
          </a:p>
        </p:txBody>
      </p:sp>
      <p:pic>
        <p:nvPicPr>
          <p:cNvPr id="15" name="Picture 14" descr="sid.rumble.strip.jpg">
            <a:extLst>
              <a:ext uri="{FF2B5EF4-FFF2-40B4-BE49-F238E27FC236}">
                <a16:creationId xmlns:a16="http://schemas.microsoft.com/office/drawing/2014/main" id="{8EE51922-5A88-4C05-8E65-A82D6F307DB7}"/>
              </a:ext>
            </a:extLst>
          </p:cNvPr>
          <p:cNvPicPr>
            <a:picLocks noChangeAspect="1"/>
          </p:cNvPicPr>
          <p:nvPr/>
        </p:nvPicPr>
        <p:blipFill rotWithShape="1">
          <a:blip r:embed="rId3" cstate="print"/>
          <a:srcRect l="14762" r="15444"/>
          <a:stretch/>
        </p:blipFill>
        <p:spPr>
          <a:xfrm>
            <a:off x="-1" y="0"/>
            <a:ext cx="6779507" cy="6912504"/>
          </a:xfrm>
          <a:prstGeom prst="rect">
            <a:avLst/>
          </a:prstGeom>
        </p:spPr>
      </p:pic>
      <p:grpSp>
        <p:nvGrpSpPr>
          <p:cNvPr id="17" name="Group 16">
            <a:extLst>
              <a:ext uri="{FF2B5EF4-FFF2-40B4-BE49-F238E27FC236}">
                <a16:creationId xmlns:a16="http://schemas.microsoft.com/office/drawing/2014/main" id="{81BF66A0-9FD4-49FF-93CC-3D6362173A05}"/>
              </a:ext>
            </a:extLst>
          </p:cNvPr>
          <p:cNvGrpSpPr/>
          <p:nvPr/>
        </p:nvGrpSpPr>
        <p:grpSpPr>
          <a:xfrm>
            <a:off x="9474926" y="6322423"/>
            <a:ext cx="2612571" cy="590081"/>
            <a:chOff x="9474926" y="6322423"/>
            <a:chExt cx="2612571" cy="590081"/>
          </a:xfrm>
        </p:grpSpPr>
        <p:sp>
          <p:nvSpPr>
            <p:cNvPr id="18" name="Rectangle 17">
              <a:extLst>
                <a:ext uri="{FF2B5EF4-FFF2-40B4-BE49-F238E27FC236}">
                  <a16:creationId xmlns:a16="http://schemas.microsoft.com/office/drawing/2014/main" id="{CD97C1C8-221D-4862-8EE7-8E378FED9E66}"/>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86CD3FA-0D49-4C69-8460-5DA7D883F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20" name="Straight Connector 19">
              <a:extLst>
                <a:ext uri="{FF2B5EF4-FFF2-40B4-BE49-F238E27FC236}">
                  <a16:creationId xmlns:a16="http://schemas.microsoft.com/office/drawing/2014/main" id="{F6C73F53-A314-4279-9D80-FCECDB6EFDE0}"/>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6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C68F7-0683-4C35-8CA3-E0EBA2AA8F20}"/>
              </a:ext>
            </a:extLst>
          </p:cNvPr>
          <p:cNvSpPr/>
          <p:nvPr/>
        </p:nvSpPr>
        <p:spPr>
          <a:xfrm>
            <a:off x="0" y="0"/>
            <a:ext cx="121919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uke.drive.jpg">
            <a:extLst>
              <a:ext uri="{FF2B5EF4-FFF2-40B4-BE49-F238E27FC236}">
                <a16:creationId xmlns:a16="http://schemas.microsoft.com/office/drawing/2014/main" id="{ADC82B4F-1C13-44A9-858E-0CE89A014E2E}"/>
              </a:ext>
            </a:extLst>
          </p:cNvPr>
          <p:cNvPicPr>
            <a:picLocks noChangeAspect="1"/>
          </p:cNvPicPr>
          <p:nvPr/>
        </p:nvPicPr>
        <p:blipFill rotWithShape="1">
          <a:blip r:embed="rId3" cstate="print"/>
          <a:srcRect l="20695" b="2264"/>
          <a:stretch/>
        </p:blipFill>
        <p:spPr>
          <a:xfrm>
            <a:off x="4437089" y="-1"/>
            <a:ext cx="7754912" cy="6858001"/>
          </a:xfrm>
          <a:prstGeom prst="rect">
            <a:avLst/>
          </a:prstGeom>
        </p:spPr>
      </p:pic>
      <p:sp>
        <p:nvSpPr>
          <p:cNvPr id="13" name="TextBox 12">
            <a:extLst>
              <a:ext uri="{FF2B5EF4-FFF2-40B4-BE49-F238E27FC236}">
                <a16:creationId xmlns:a16="http://schemas.microsoft.com/office/drawing/2014/main" id="{D510A607-E385-4910-921F-2BEEEB082614}"/>
              </a:ext>
            </a:extLst>
          </p:cNvPr>
          <p:cNvSpPr txBox="1"/>
          <p:nvPr/>
        </p:nvSpPr>
        <p:spPr>
          <a:xfrm>
            <a:off x="261963" y="359453"/>
            <a:ext cx="4450449" cy="1938992"/>
          </a:xfrm>
          <a:prstGeom prst="rect">
            <a:avLst/>
          </a:prstGeom>
          <a:noFill/>
        </p:spPr>
        <p:txBody>
          <a:bodyPr wrap="square" rtlCol="0">
            <a:spAutoFit/>
          </a:bodyPr>
          <a:lstStyle/>
          <a:p>
            <a:r>
              <a:rPr lang="en-US" sz="4000" b="1" dirty="0">
                <a:solidFill>
                  <a:srgbClr val="005CB9"/>
                </a:solidFill>
                <a:latin typeface="Arial" panose="020B0604020202020204" pitchFamily="34" charset="0"/>
                <a:cs typeface="Arial" panose="020B0604020202020204" pitchFamily="34" charset="0"/>
              </a:rPr>
              <a:t>What was </a:t>
            </a:r>
            <a:br>
              <a:rPr lang="en-US" sz="4000" b="1" dirty="0">
                <a:solidFill>
                  <a:srgbClr val="005CB9"/>
                </a:solidFill>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Duke </a:t>
            </a:r>
            <a:r>
              <a:rPr lang="en-US" sz="4000" b="1" dirty="0" err="1">
                <a:latin typeface="Arial" panose="020B0604020202020204" pitchFamily="34" charset="0"/>
                <a:cs typeface="Arial" panose="020B0604020202020204" pitchFamily="34" charset="0"/>
              </a:rPr>
              <a:t>Bugsky’s</a:t>
            </a:r>
            <a:r>
              <a:rPr lang="en-US" sz="4000" b="1" dirty="0">
                <a:latin typeface="Arial" panose="020B0604020202020204" pitchFamily="34" charset="0"/>
                <a:cs typeface="Arial" panose="020B0604020202020204" pitchFamily="34" charset="0"/>
              </a:rPr>
              <a:t> </a:t>
            </a:r>
            <a:br>
              <a:rPr lang="en-US" sz="4000" b="1" dirty="0">
                <a:latin typeface="Arial" panose="020B0604020202020204" pitchFamily="34" charset="0"/>
                <a:cs typeface="Arial" panose="020B0604020202020204" pitchFamily="34" charset="0"/>
              </a:rPr>
            </a:br>
            <a:r>
              <a:rPr lang="en-US" sz="4000" b="1" dirty="0">
                <a:solidFill>
                  <a:srgbClr val="005CB9"/>
                </a:solidFill>
                <a:latin typeface="Arial" panose="020B0604020202020204" pitchFamily="34" charset="0"/>
                <a:cs typeface="Arial" panose="020B0604020202020204" pitchFamily="34" charset="0"/>
              </a:rPr>
              <a:t>response? </a:t>
            </a:r>
          </a:p>
        </p:txBody>
      </p:sp>
      <p:sp>
        <p:nvSpPr>
          <p:cNvPr id="14" name="TextBox 13">
            <a:extLst>
              <a:ext uri="{FF2B5EF4-FFF2-40B4-BE49-F238E27FC236}">
                <a16:creationId xmlns:a16="http://schemas.microsoft.com/office/drawing/2014/main" id="{D17E016C-DA34-4DC8-BEAD-CAA9D8105D72}"/>
              </a:ext>
            </a:extLst>
          </p:cNvPr>
          <p:cNvSpPr txBox="1"/>
          <p:nvPr/>
        </p:nvSpPr>
        <p:spPr>
          <a:xfrm>
            <a:off x="261963" y="2514055"/>
            <a:ext cx="4840224" cy="2239844"/>
          </a:xfrm>
          <a:prstGeom prst="rect">
            <a:avLst/>
          </a:prstGeom>
          <a:noFill/>
        </p:spPr>
        <p:txBody>
          <a:bodyPr wrap="square" rtlCol="0">
            <a:spAutoFit/>
          </a:bodyPr>
          <a:lstStyle/>
          <a:p>
            <a:pPr indent="-274320">
              <a:lnSpc>
                <a:spcPct val="150000"/>
              </a:lnSpc>
              <a:buFont typeface="Arial" pitchFamily="34" charset="0"/>
              <a:buChar char="•"/>
            </a:pPr>
            <a:r>
              <a:rPr lang="en-US" sz="2400" dirty="0">
                <a:latin typeface="Arial" panose="020B0604020202020204" pitchFamily="34" charset="0"/>
                <a:cs typeface="Arial" panose="020B0604020202020204" pitchFamily="34" charset="0"/>
              </a:rPr>
              <a:t>He was patient</a:t>
            </a:r>
          </a:p>
          <a:p>
            <a:pPr indent="-274320">
              <a:lnSpc>
                <a:spcPct val="150000"/>
              </a:lnSpc>
              <a:buFont typeface="Arial" pitchFamily="34" charset="0"/>
              <a:buChar char="•"/>
            </a:pPr>
            <a:r>
              <a:rPr lang="en-US" sz="2400" dirty="0">
                <a:solidFill>
                  <a:srgbClr val="005CB9"/>
                </a:solidFill>
                <a:latin typeface="Arial" panose="020B0604020202020204" pitchFamily="34" charset="0"/>
                <a:cs typeface="Arial" panose="020B0604020202020204" pitchFamily="34" charset="0"/>
              </a:rPr>
              <a:t>He remained calm</a:t>
            </a:r>
          </a:p>
          <a:p>
            <a:pPr indent="-274320">
              <a:lnSpc>
                <a:spcPct val="150000"/>
              </a:lnSpc>
              <a:buFont typeface="Arial" pitchFamily="34" charset="0"/>
              <a:buChar char="•"/>
            </a:pPr>
            <a:r>
              <a:rPr lang="en-US" sz="2400" dirty="0">
                <a:latin typeface="Arial" panose="020B0604020202020204" pitchFamily="34" charset="0"/>
                <a:cs typeface="Arial" panose="020B0604020202020204" pitchFamily="34" charset="0"/>
              </a:rPr>
              <a:t>He did not follow suit</a:t>
            </a:r>
          </a:p>
          <a:p>
            <a:pPr indent="-274320">
              <a:lnSpc>
                <a:spcPct val="150000"/>
              </a:lnSpc>
              <a:buFont typeface="Arial" pitchFamily="34" charset="0"/>
              <a:buChar char="•"/>
            </a:pPr>
            <a:r>
              <a:rPr lang="en-US" sz="2400" dirty="0">
                <a:solidFill>
                  <a:srgbClr val="005CB9"/>
                </a:solidFill>
                <a:latin typeface="Arial" panose="020B0604020202020204" pitchFamily="34" charset="0"/>
                <a:cs typeface="Arial" panose="020B0604020202020204" pitchFamily="34" charset="0"/>
              </a:rPr>
              <a:t>He obeyed all traffic laws</a:t>
            </a:r>
          </a:p>
        </p:txBody>
      </p:sp>
      <p:sp>
        <p:nvSpPr>
          <p:cNvPr id="24" name="Slide Number Placeholder 8">
            <a:extLst>
              <a:ext uri="{FF2B5EF4-FFF2-40B4-BE49-F238E27FC236}">
                <a16:creationId xmlns:a16="http://schemas.microsoft.com/office/drawing/2014/main" id="{AF21B792-B449-468E-BD03-E01AA8BBF3FE}"/>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chemeClr val="accent1"/>
                </a:solidFill>
                <a:latin typeface="Arial" panose="020B0604020202020204" pitchFamily="34" charset="0"/>
                <a:cs typeface="Arial" panose="020B0604020202020204" pitchFamily="34" charset="0"/>
              </a:rPr>
              <a:pPr algn="l"/>
              <a:t>13</a:t>
            </a:fld>
            <a:endParaRPr lang="en-US" sz="800" dirty="0">
              <a:solidFill>
                <a:schemeClr val="accent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5675E40-B2EF-4F73-8F89-7E7F18CEB7D9}"/>
              </a:ext>
            </a:extLst>
          </p:cNvPr>
          <p:cNvGrpSpPr/>
          <p:nvPr/>
        </p:nvGrpSpPr>
        <p:grpSpPr>
          <a:xfrm>
            <a:off x="9474926" y="6322423"/>
            <a:ext cx="2612571" cy="590081"/>
            <a:chOff x="9474926" y="6322423"/>
            <a:chExt cx="2612571" cy="590081"/>
          </a:xfrm>
        </p:grpSpPr>
        <p:sp>
          <p:nvSpPr>
            <p:cNvPr id="15" name="Rectangle 14">
              <a:extLst>
                <a:ext uri="{FF2B5EF4-FFF2-40B4-BE49-F238E27FC236}">
                  <a16:creationId xmlns:a16="http://schemas.microsoft.com/office/drawing/2014/main" id="{7B243A4C-C938-4979-BA56-45ABB15120A3}"/>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BE994F3-656D-4378-AC19-78B5D9EC6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20" name="Straight Connector 19">
              <a:extLst>
                <a:ext uri="{FF2B5EF4-FFF2-40B4-BE49-F238E27FC236}">
                  <a16:creationId xmlns:a16="http://schemas.microsoft.com/office/drawing/2014/main" id="{679535CB-09C1-4702-8780-DF9F456A20E8}"/>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37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idd.off.shoulder.jpg">
            <a:extLst>
              <a:ext uri="{FF2B5EF4-FFF2-40B4-BE49-F238E27FC236}">
                <a16:creationId xmlns:a16="http://schemas.microsoft.com/office/drawing/2014/main" id="{AC9D392F-EFDF-4A32-BFC1-E6F057F535B5}"/>
              </a:ext>
            </a:extLst>
          </p:cNvPr>
          <p:cNvPicPr>
            <a:picLocks noChangeAspect="1"/>
          </p:cNvPicPr>
          <p:nvPr/>
        </p:nvPicPr>
        <p:blipFill rotWithShape="1">
          <a:blip r:embed="rId3" cstate="print"/>
          <a:srcRect t="11799" b="18325"/>
          <a:stretch/>
        </p:blipFill>
        <p:spPr>
          <a:xfrm>
            <a:off x="-109727" y="1"/>
            <a:ext cx="12402086" cy="6858000"/>
          </a:xfrm>
          <a:prstGeom prst="rect">
            <a:avLst/>
          </a:prstGeom>
        </p:spPr>
      </p:pic>
      <p:sp>
        <p:nvSpPr>
          <p:cNvPr id="14" name="TextBox 13">
            <a:extLst>
              <a:ext uri="{FF2B5EF4-FFF2-40B4-BE49-F238E27FC236}">
                <a16:creationId xmlns:a16="http://schemas.microsoft.com/office/drawing/2014/main" id="{DC36DAF5-9C2C-4937-A99C-5744FED2F245}"/>
              </a:ext>
            </a:extLst>
          </p:cNvPr>
          <p:cNvSpPr txBox="1"/>
          <p:nvPr/>
        </p:nvSpPr>
        <p:spPr>
          <a:xfrm>
            <a:off x="728472" y="161544"/>
            <a:ext cx="6477000"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The result…</a:t>
            </a:r>
          </a:p>
        </p:txBody>
      </p:sp>
      <p:grpSp>
        <p:nvGrpSpPr>
          <p:cNvPr id="7" name="Group 6">
            <a:extLst>
              <a:ext uri="{FF2B5EF4-FFF2-40B4-BE49-F238E27FC236}">
                <a16:creationId xmlns:a16="http://schemas.microsoft.com/office/drawing/2014/main" id="{E3913608-A070-224F-8EA4-66EFD28048FA}"/>
              </a:ext>
            </a:extLst>
          </p:cNvPr>
          <p:cNvGrpSpPr/>
          <p:nvPr/>
        </p:nvGrpSpPr>
        <p:grpSpPr>
          <a:xfrm>
            <a:off x="9474926" y="6322423"/>
            <a:ext cx="2612571" cy="590081"/>
            <a:chOff x="9474926" y="6322423"/>
            <a:chExt cx="2612571" cy="590081"/>
          </a:xfrm>
        </p:grpSpPr>
        <p:sp>
          <p:nvSpPr>
            <p:cNvPr id="9" name="Rectangle 8">
              <a:extLst>
                <a:ext uri="{FF2B5EF4-FFF2-40B4-BE49-F238E27FC236}">
                  <a16:creationId xmlns:a16="http://schemas.microsoft.com/office/drawing/2014/main" id="{4A92CDB4-E7E8-2148-AD73-C1CD1BB8C44F}"/>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1C10B3-7575-A34E-9723-8A74FE620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1" name="Straight Connector 10">
              <a:extLst>
                <a:ext uri="{FF2B5EF4-FFF2-40B4-BE49-F238E27FC236}">
                  <a16:creationId xmlns:a16="http://schemas.microsoft.com/office/drawing/2014/main" id="{CF412A48-1D9D-464C-BB31-AED1705D649D}"/>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8">
            <a:extLst>
              <a:ext uri="{FF2B5EF4-FFF2-40B4-BE49-F238E27FC236}">
                <a16:creationId xmlns:a16="http://schemas.microsoft.com/office/drawing/2014/main" id="{80A64BF3-AD5E-9044-9D09-3CAC4EA93370}"/>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14</a:t>
            </a:fld>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57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UG%20OUT%207.jpg">
            <a:extLst>
              <a:ext uri="{FF2B5EF4-FFF2-40B4-BE49-F238E27FC236}">
                <a16:creationId xmlns:a16="http://schemas.microsoft.com/office/drawing/2014/main" id="{6C3161C4-0FF4-4177-BD82-85BA807B9495}"/>
              </a:ext>
            </a:extLst>
          </p:cNvPr>
          <p:cNvPicPr>
            <a:picLocks noChangeAspect="1"/>
          </p:cNvPicPr>
          <p:nvPr/>
        </p:nvPicPr>
        <p:blipFill rotWithShape="1">
          <a:blip r:embed="rId3" cstate="print"/>
          <a:srcRect l="1764" r="972" b="18947"/>
          <a:stretch/>
        </p:blipFill>
        <p:spPr>
          <a:xfrm>
            <a:off x="0" y="-1"/>
            <a:ext cx="12192000" cy="6858002"/>
          </a:xfrm>
          <a:prstGeom prst="rect">
            <a:avLst/>
          </a:prstGeom>
        </p:spPr>
      </p:pic>
      <p:sp>
        <p:nvSpPr>
          <p:cNvPr id="9" name="Slide Number Placeholder 8">
            <a:extLst>
              <a:ext uri="{FF2B5EF4-FFF2-40B4-BE49-F238E27FC236}">
                <a16:creationId xmlns:a16="http://schemas.microsoft.com/office/drawing/2014/main" id="{22DF4B5D-F15A-564F-8A74-019ACA3F4F9F}"/>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latin typeface="Arial" panose="020B0604020202020204" pitchFamily="34" charset="0"/>
                <a:cs typeface="Arial" panose="020B0604020202020204" pitchFamily="34" charset="0"/>
              </a:rPr>
              <a:pPr algn="l"/>
              <a:t>15</a:t>
            </a:fld>
            <a:endParaRPr lang="en-US" sz="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142686A-12F2-4037-AE6D-503F66D18C84}"/>
              </a:ext>
            </a:extLst>
          </p:cNvPr>
          <p:cNvSpPr txBox="1"/>
          <p:nvPr/>
        </p:nvSpPr>
        <p:spPr>
          <a:xfrm>
            <a:off x="2279904" y="218566"/>
            <a:ext cx="7632192" cy="1323439"/>
          </a:xfrm>
          <a:prstGeom prst="rect">
            <a:avLst/>
          </a:prstGeom>
          <a:noFill/>
        </p:spPr>
        <p:txBody>
          <a:bodyPr wrap="square" rtlCol="0">
            <a:spAutoFit/>
          </a:bodyPr>
          <a:lstStyle/>
          <a:p>
            <a:pPr algn="ctr"/>
            <a:r>
              <a:rPr lang="en-US" sz="8000" b="1" dirty="0">
                <a:ln w="11430">
                  <a:noFill/>
                </a:ln>
                <a:solidFill>
                  <a:schemeClr val="bg1"/>
                </a:solidFill>
                <a:latin typeface="Arial" panose="020B0604020202020204" pitchFamily="34" charset="0"/>
                <a:cs typeface="Arial" panose="020B0604020202020204" pitchFamily="34" charset="0"/>
              </a:rPr>
              <a:t>Water-</a:t>
            </a:r>
            <a:r>
              <a:rPr lang="en-US" sz="7200" b="1" dirty="0">
                <a:ln w="11430">
                  <a:noFill/>
                </a:ln>
                <a:solidFill>
                  <a:schemeClr val="bg1"/>
                </a:solidFill>
                <a:latin typeface="Arial" panose="020B0604020202020204" pitchFamily="34" charset="0"/>
                <a:cs typeface="Arial" panose="020B0604020202020204" pitchFamily="34" charset="0"/>
              </a:rPr>
              <a:t>Bugging</a:t>
            </a:r>
          </a:p>
        </p:txBody>
      </p:sp>
      <p:grpSp>
        <p:nvGrpSpPr>
          <p:cNvPr id="15" name="Group 14">
            <a:extLst>
              <a:ext uri="{FF2B5EF4-FFF2-40B4-BE49-F238E27FC236}">
                <a16:creationId xmlns:a16="http://schemas.microsoft.com/office/drawing/2014/main" id="{FA4965CA-6A61-48AE-9CBB-80EDCACEB9ED}"/>
              </a:ext>
            </a:extLst>
          </p:cNvPr>
          <p:cNvGrpSpPr/>
          <p:nvPr/>
        </p:nvGrpSpPr>
        <p:grpSpPr>
          <a:xfrm>
            <a:off x="9474926" y="6322423"/>
            <a:ext cx="2612571" cy="590081"/>
            <a:chOff x="9474926" y="6322423"/>
            <a:chExt cx="2612571" cy="590081"/>
          </a:xfrm>
        </p:grpSpPr>
        <p:sp>
          <p:nvSpPr>
            <p:cNvPr id="16" name="Rectangle 15">
              <a:extLst>
                <a:ext uri="{FF2B5EF4-FFF2-40B4-BE49-F238E27FC236}">
                  <a16:creationId xmlns:a16="http://schemas.microsoft.com/office/drawing/2014/main" id="{D7B421A5-5965-45D7-8A1D-850C30CB9262}"/>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652046E-670F-48C2-BE8D-23B50371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9" name="Straight Connector 18">
              <a:extLst>
                <a:ext uri="{FF2B5EF4-FFF2-40B4-BE49-F238E27FC236}">
                  <a16:creationId xmlns:a16="http://schemas.microsoft.com/office/drawing/2014/main" id="{A375B0C4-3FB5-403A-9A98-11453D0274A8}"/>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460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567E41-A432-4482-803A-96BA4DF60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B81102D5-A074-7442-8D49-2D11C4912E0F}"/>
              </a:ext>
            </a:extLst>
          </p:cNvPr>
          <p:cNvGrpSpPr/>
          <p:nvPr/>
        </p:nvGrpSpPr>
        <p:grpSpPr>
          <a:xfrm>
            <a:off x="9474926" y="6322423"/>
            <a:ext cx="2612571" cy="590081"/>
            <a:chOff x="9474926" y="6322423"/>
            <a:chExt cx="2612571" cy="590081"/>
          </a:xfrm>
        </p:grpSpPr>
        <p:sp>
          <p:nvSpPr>
            <p:cNvPr id="14" name="Rectangle 13">
              <a:extLst>
                <a:ext uri="{FF2B5EF4-FFF2-40B4-BE49-F238E27FC236}">
                  <a16:creationId xmlns:a16="http://schemas.microsoft.com/office/drawing/2014/main" id="{B445D602-B0D8-2841-839E-1C28E99E876B}"/>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75741B3-2885-DC4E-B984-D30F9278C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6" name="Straight Connector 15">
              <a:extLst>
                <a:ext uri="{FF2B5EF4-FFF2-40B4-BE49-F238E27FC236}">
                  <a16:creationId xmlns:a16="http://schemas.microsoft.com/office/drawing/2014/main" id="{438BE726-E461-1D48-A118-7E5C3EB6D087}"/>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Slide Number Placeholder 8">
            <a:extLst>
              <a:ext uri="{FF2B5EF4-FFF2-40B4-BE49-F238E27FC236}">
                <a16:creationId xmlns:a16="http://schemas.microsoft.com/office/drawing/2014/main" id="{B526E7F2-8FC3-0846-AA06-E6B88A5EE28F}"/>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16</a:t>
            </a:fld>
            <a:endParaRPr lang="en-US" sz="800" dirty="0">
              <a:latin typeface="Arial" panose="020B0604020202020204" pitchFamily="34" charset="0"/>
              <a:cs typeface="Arial" panose="020B0604020202020204" pitchFamily="34" charset="0"/>
            </a:endParaRPr>
          </a:p>
        </p:txBody>
      </p:sp>
      <p:pic>
        <p:nvPicPr>
          <p:cNvPr id="2" name="NRSF-Waterbugging.mov">
            <a:hlinkClick r:id="" action="ppaction://media"/>
            <a:extLst>
              <a:ext uri="{FF2B5EF4-FFF2-40B4-BE49-F238E27FC236}">
                <a16:creationId xmlns:a16="http://schemas.microsoft.com/office/drawing/2014/main" id="{63A575D8-ED08-BB40-9BDF-94A1FE7D76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32000" y="0"/>
            <a:ext cx="8128000" cy="6096000"/>
          </a:xfrm>
          <a:prstGeom prst="rect">
            <a:avLst/>
          </a:prstGeom>
        </p:spPr>
      </p:pic>
    </p:spTree>
    <p:extLst>
      <p:ext uri="{BB962C8B-B14F-4D97-AF65-F5344CB8AC3E}">
        <p14:creationId xmlns:p14="http://schemas.microsoft.com/office/powerpoint/2010/main" val="232691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9BA592-227E-A941-90F0-878CE635DBDD}"/>
              </a:ext>
            </a:extLst>
          </p:cNvPr>
          <p:cNvGrpSpPr/>
          <p:nvPr/>
        </p:nvGrpSpPr>
        <p:grpSpPr>
          <a:xfrm>
            <a:off x="9474926" y="6322423"/>
            <a:ext cx="2612571" cy="590081"/>
            <a:chOff x="9474926" y="6322423"/>
            <a:chExt cx="2612571" cy="590081"/>
          </a:xfrm>
        </p:grpSpPr>
        <p:sp>
          <p:nvSpPr>
            <p:cNvPr id="9" name="Rectangle 8">
              <a:extLst>
                <a:ext uri="{FF2B5EF4-FFF2-40B4-BE49-F238E27FC236}">
                  <a16:creationId xmlns:a16="http://schemas.microsoft.com/office/drawing/2014/main" id="{1FC549D0-BC51-134E-BC6F-609AF11A9AAD}"/>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A5AC3D-C507-0A46-9FF5-A8E022217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1" name="Straight Connector 10">
              <a:extLst>
                <a:ext uri="{FF2B5EF4-FFF2-40B4-BE49-F238E27FC236}">
                  <a16:creationId xmlns:a16="http://schemas.microsoft.com/office/drawing/2014/main" id="{BEA9416A-793F-624F-8ACE-2170A0921076}"/>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8">
            <a:extLst>
              <a:ext uri="{FF2B5EF4-FFF2-40B4-BE49-F238E27FC236}">
                <a16:creationId xmlns:a16="http://schemas.microsoft.com/office/drawing/2014/main" id="{AA120D08-4A16-D744-9855-C3A69D3CE9EA}"/>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17</a:t>
            </a:fld>
            <a:endParaRPr lang="en-US"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C39D26F-D4A6-431C-83D3-6B2EABD9061A}"/>
              </a:ext>
            </a:extLst>
          </p:cNvPr>
          <p:cNvSpPr txBox="1"/>
          <p:nvPr/>
        </p:nvSpPr>
        <p:spPr>
          <a:xfrm>
            <a:off x="451103" y="312256"/>
            <a:ext cx="11331165"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What factors </a:t>
            </a:r>
            <a:r>
              <a:rPr lang="en-US" sz="4800" b="1" dirty="0">
                <a:latin typeface="Arial" panose="020B0604020202020204" pitchFamily="34" charset="0"/>
                <a:cs typeface="Arial" panose="020B0604020202020204" pitchFamily="34" charset="0"/>
              </a:rPr>
              <a:t>contribute</a:t>
            </a:r>
            <a:r>
              <a:rPr lang="en-US" sz="4800" b="1" dirty="0">
                <a:solidFill>
                  <a:schemeClr val="bg1"/>
                </a:solidFill>
                <a:latin typeface="Arial" panose="020B0604020202020204" pitchFamily="34" charset="0"/>
                <a:cs typeface="Arial" panose="020B0604020202020204" pitchFamily="34" charset="0"/>
              </a:rPr>
              <a:t> to </a:t>
            </a:r>
          </a:p>
          <a:p>
            <a:r>
              <a:rPr lang="en-US" sz="4800" b="1" dirty="0">
                <a:latin typeface="Arial" panose="020B0604020202020204" pitchFamily="34" charset="0"/>
                <a:cs typeface="Arial" panose="020B0604020202020204" pitchFamily="34" charset="0"/>
              </a:rPr>
              <a:t>Big Sid’s </a:t>
            </a:r>
            <a:r>
              <a:rPr lang="en-US" sz="4800" b="1" dirty="0">
                <a:solidFill>
                  <a:schemeClr val="bg1"/>
                </a:solidFill>
                <a:latin typeface="Arial" panose="020B0604020202020204" pitchFamily="34" charset="0"/>
                <a:cs typeface="Arial" panose="020B0604020202020204" pitchFamily="34" charset="0"/>
              </a:rPr>
              <a:t>behavior?</a:t>
            </a:r>
          </a:p>
        </p:txBody>
      </p:sp>
      <p:grpSp>
        <p:nvGrpSpPr>
          <p:cNvPr id="2" name="Group 1">
            <a:extLst>
              <a:ext uri="{FF2B5EF4-FFF2-40B4-BE49-F238E27FC236}">
                <a16:creationId xmlns:a16="http://schemas.microsoft.com/office/drawing/2014/main" id="{108052BC-447D-E94E-830E-63A00F2BB4BC}"/>
              </a:ext>
            </a:extLst>
          </p:cNvPr>
          <p:cNvGrpSpPr/>
          <p:nvPr/>
        </p:nvGrpSpPr>
        <p:grpSpPr>
          <a:xfrm>
            <a:off x="-1" y="2788170"/>
            <a:ext cx="12189825" cy="4069830"/>
            <a:chOff x="0" y="4343400"/>
            <a:chExt cx="7531650" cy="2514600"/>
          </a:xfrm>
        </p:grpSpPr>
        <p:pic>
          <p:nvPicPr>
            <p:cNvPr id="14" name="Picture 13" descr="close up of video box showing late fee.jpg">
              <a:extLst>
                <a:ext uri="{FF2B5EF4-FFF2-40B4-BE49-F238E27FC236}">
                  <a16:creationId xmlns:a16="http://schemas.microsoft.com/office/drawing/2014/main" id="{826BDC23-E56D-45B3-890B-63AE17181DA1}"/>
                </a:ext>
              </a:extLst>
            </p:cNvPr>
            <p:cNvPicPr>
              <a:picLocks noChangeAspect="1"/>
            </p:cNvPicPr>
            <p:nvPr/>
          </p:nvPicPr>
          <p:blipFill>
            <a:blip r:embed="rId4" cstate="print"/>
            <a:stretch>
              <a:fillRect/>
            </a:stretch>
          </p:blipFill>
          <p:spPr>
            <a:xfrm>
              <a:off x="0" y="4343400"/>
              <a:ext cx="3725333" cy="2514600"/>
            </a:xfrm>
            <a:prstGeom prst="rect">
              <a:avLst/>
            </a:prstGeom>
          </p:spPr>
        </p:pic>
        <p:pic>
          <p:nvPicPr>
            <p:cNvPr id="16" name="Picture 15" descr="BUG%20OUT%206.jpg">
              <a:extLst>
                <a:ext uri="{FF2B5EF4-FFF2-40B4-BE49-F238E27FC236}">
                  <a16:creationId xmlns:a16="http://schemas.microsoft.com/office/drawing/2014/main" id="{BE668B56-A83D-4273-A18F-0AFE37140CC7}"/>
                </a:ext>
              </a:extLst>
            </p:cNvPr>
            <p:cNvPicPr>
              <a:picLocks noChangeAspect="1"/>
            </p:cNvPicPr>
            <p:nvPr/>
          </p:nvPicPr>
          <p:blipFill>
            <a:blip r:embed="rId5" cstate="print"/>
            <a:stretch>
              <a:fillRect/>
            </a:stretch>
          </p:blipFill>
          <p:spPr>
            <a:xfrm>
              <a:off x="3725333" y="4343400"/>
              <a:ext cx="3806317" cy="2514599"/>
            </a:xfrm>
            <a:prstGeom prst="rect">
              <a:avLst/>
            </a:prstGeom>
          </p:spPr>
        </p:pic>
      </p:grpSp>
      <p:sp>
        <p:nvSpPr>
          <p:cNvPr id="17" name="TextBox 16">
            <a:extLst>
              <a:ext uri="{FF2B5EF4-FFF2-40B4-BE49-F238E27FC236}">
                <a16:creationId xmlns:a16="http://schemas.microsoft.com/office/drawing/2014/main" id="{08E2DF4C-030F-7C4D-A95C-507CE063E120}"/>
              </a:ext>
            </a:extLst>
          </p:cNvPr>
          <p:cNvSpPr txBox="1"/>
          <p:nvPr/>
        </p:nvSpPr>
        <p:spPr>
          <a:xfrm>
            <a:off x="7208152" y="2035729"/>
            <a:ext cx="3802896" cy="461665"/>
          </a:xfrm>
          <a:prstGeom prst="rect">
            <a:avLst/>
          </a:prstGeom>
          <a:noFill/>
        </p:spPr>
        <p:txBody>
          <a:bodyPr wrap="square" rtlCol="0">
            <a:spAutoFit/>
          </a:bodyPr>
          <a:lstStyle/>
          <a:p>
            <a:pPr lvl="0" indent="-274320">
              <a:buFont typeface="Arial" pitchFamily="34" charset="0"/>
              <a:buChar char="•"/>
            </a:pPr>
            <a:r>
              <a:rPr lang="en-US" sz="2400" dirty="0">
                <a:solidFill>
                  <a:prstClr val="black"/>
                </a:solidFill>
                <a:latin typeface="Arial" panose="020B0604020202020204" pitchFamily="34" charset="0"/>
                <a:cs typeface="Arial" panose="020B0604020202020204" pitchFamily="34" charset="0"/>
              </a:rPr>
              <a:t>Traffic  </a:t>
            </a:r>
          </a:p>
        </p:txBody>
      </p:sp>
      <p:sp>
        <p:nvSpPr>
          <p:cNvPr id="18" name="TextBox 17">
            <a:extLst>
              <a:ext uri="{FF2B5EF4-FFF2-40B4-BE49-F238E27FC236}">
                <a16:creationId xmlns:a16="http://schemas.microsoft.com/office/drawing/2014/main" id="{403194BA-F809-204F-A529-9E62C09ED924}"/>
              </a:ext>
            </a:extLst>
          </p:cNvPr>
          <p:cNvSpPr txBox="1"/>
          <p:nvPr/>
        </p:nvSpPr>
        <p:spPr>
          <a:xfrm>
            <a:off x="528699" y="2035729"/>
            <a:ext cx="6248400" cy="461665"/>
          </a:xfrm>
          <a:prstGeom prst="rect">
            <a:avLst/>
          </a:prstGeom>
          <a:noFill/>
        </p:spPr>
        <p:txBody>
          <a:bodyPr wrap="square" rtlCol="0">
            <a:spAutoFit/>
          </a:bodyPr>
          <a:lstStyle/>
          <a:p>
            <a:pPr lvl="0" indent="-274320">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He wanted to return the video tape in time</a:t>
            </a:r>
          </a:p>
        </p:txBody>
      </p:sp>
      <p:grpSp>
        <p:nvGrpSpPr>
          <p:cNvPr id="23" name="Group 22">
            <a:extLst>
              <a:ext uri="{FF2B5EF4-FFF2-40B4-BE49-F238E27FC236}">
                <a16:creationId xmlns:a16="http://schemas.microsoft.com/office/drawing/2014/main" id="{AC061890-D0C1-41F1-8DE9-4A38E2CA79AB}"/>
              </a:ext>
            </a:extLst>
          </p:cNvPr>
          <p:cNvGrpSpPr/>
          <p:nvPr/>
        </p:nvGrpSpPr>
        <p:grpSpPr>
          <a:xfrm>
            <a:off x="9474926" y="6325069"/>
            <a:ext cx="2612571" cy="590081"/>
            <a:chOff x="9474926" y="6322423"/>
            <a:chExt cx="2612571" cy="590081"/>
          </a:xfrm>
        </p:grpSpPr>
        <p:sp>
          <p:nvSpPr>
            <p:cNvPr id="24" name="Rectangle 23">
              <a:extLst>
                <a:ext uri="{FF2B5EF4-FFF2-40B4-BE49-F238E27FC236}">
                  <a16:creationId xmlns:a16="http://schemas.microsoft.com/office/drawing/2014/main" id="{F8ED481C-5272-4DE4-B0D3-99DC4B29F5D9}"/>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520D5B9-6923-49A4-958D-FDE8F3CBE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26" name="Straight Connector 25">
              <a:extLst>
                <a:ext uri="{FF2B5EF4-FFF2-40B4-BE49-F238E27FC236}">
                  <a16:creationId xmlns:a16="http://schemas.microsoft.com/office/drawing/2014/main" id="{C9B39935-C9EC-40B2-9C20-53191878FB93}"/>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Slide Number Placeholder 8">
            <a:extLst>
              <a:ext uri="{FF2B5EF4-FFF2-40B4-BE49-F238E27FC236}">
                <a16:creationId xmlns:a16="http://schemas.microsoft.com/office/drawing/2014/main" id="{A4B8A6A5-69C7-47D2-82A1-6C37695FC423}"/>
              </a:ext>
            </a:extLst>
          </p:cNvPr>
          <p:cNvSpPr txBox="1">
            <a:spLocks/>
          </p:cNvSpPr>
          <p:nvPr/>
        </p:nvSpPr>
        <p:spPr>
          <a:xfrm>
            <a:off x="100359" y="6538528"/>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17</a:t>
            </a:fld>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01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FABE3-E6B9-E046-B3FB-AF9CF0B6B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624EAC4-4E6B-0B4B-9DFD-6C741A2A9F7C}"/>
              </a:ext>
            </a:extLst>
          </p:cNvPr>
          <p:cNvSpPr/>
          <p:nvPr/>
        </p:nvSpPr>
        <p:spPr>
          <a:xfrm>
            <a:off x="6850505" y="0"/>
            <a:ext cx="5341495"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4CBF2928-8B5B-B146-AD55-9D26FE7FB585}"/>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18</a:t>
            </a:fld>
            <a:endParaRPr lang="en-US" sz="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896D08F-1405-49B9-8EAD-9D61368A806B}"/>
              </a:ext>
            </a:extLst>
          </p:cNvPr>
          <p:cNvSpPr txBox="1"/>
          <p:nvPr/>
        </p:nvSpPr>
        <p:spPr>
          <a:xfrm>
            <a:off x="7225258" y="230777"/>
            <a:ext cx="4749781" cy="1446550"/>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List </a:t>
            </a:r>
            <a:r>
              <a:rPr lang="en-US" sz="4400" b="1" dirty="0">
                <a:latin typeface="Arial" panose="020B0604020202020204" pitchFamily="34" charset="0"/>
                <a:cs typeface="Arial" panose="020B0604020202020204" pitchFamily="34" charset="0"/>
              </a:rPr>
              <a:t>Big Sid’s </a:t>
            </a:r>
            <a:r>
              <a:rPr lang="en-US" sz="4400" b="1" dirty="0">
                <a:solidFill>
                  <a:schemeClr val="bg1"/>
                </a:solidFill>
                <a:latin typeface="Arial" panose="020B0604020202020204" pitchFamily="34" charset="0"/>
                <a:cs typeface="Arial" panose="020B0604020202020204" pitchFamily="34" charset="0"/>
              </a:rPr>
              <a:t>violations</a:t>
            </a:r>
          </a:p>
        </p:txBody>
      </p:sp>
      <p:sp>
        <p:nvSpPr>
          <p:cNvPr id="17" name="TextBox 16">
            <a:extLst>
              <a:ext uri="{FF2B5EF4-FFF2-40B4-BE49-F238E27FC236}">
                <a16:creationId xmlns:a16="http://schemas.microsoft.com/office/drawing/2014/main" id="{2D28140F-D4CB-4101-97B1-4C0A2B052A2B}"/>
              </a:ext>
            </a:extLst>
          </p:cNvPr>
          <p:cNvSpPr txBox="1"/>
          <p:nvPr/>
        </p:nvSpPr>
        <p:spPr>
          <a:xfrm>
            <a:off x="7225258" y="1979724"/>
            <a:ext cx="4444228" cy="3901837"/>
          </a:xfrm>
          <a:prstGeom prst="rect">
            <a:avLst/>
          </a:prstGeom>
          <a:noFill/>
        </p:spPr>
        <p:txBody>
          <a:bodyPr wrap="square" rtlCol="0">
            <a:spAutoFit/>
          </a:bodyPr>
          <a:lstStyle/>
          <a:p>
            <a:pPr indent="-274320">
              <a:lnSpc>
                <a:spcPct val="150000"/>
              </a:lnSpc>
              <a:buFont typeface="Arial" pitchFamily="34" charset="0"/>
              <a:buChar char="•"/>
            </a:pPr>
            <a:r>
              <a:rPr lang="en-US" sz="2400" dirty="0">
                <a:latin typeface="Arial" panose="020B0604020202020204" pitchFamily="34" charset="0"/>
                <a:cs typeface="Arial" panose="020B0604020202020204" pitchFamily="34" charset="0"/>
              </a:rPr>
              <a:t>He was speeding</a:t>
            </a:r>
          </a:p>
          <a:p>
            <a:pPr indent="-274320">
              <a:lnSpc>
                <a:spcPct val="150000"/>
              </a:lnSpc>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He was not using car signals</a:t>
            </a:r>
          </a:p>
          <a:p>
            <a:pPr indent="-274320">
              <a:lnSpc>
                <a:spcPct val="150000"/>
              </a:lnSpc>
              <a:buFont typeface="Arial" pitchFamily="34" charset="0"/>
              <a:buChar char="•"/>
            </a:pPr>
            <a:r>
              <a:rPr lang="en-US" sz="2400" dirty="0">
                <a:latin typeface="Arial" panose="020B0604020202020204" pitchFamily="34" charset="0"/>
                <a:cs typeface="Arial" panose="020B0604020202020204" pitchFamily="34" charset="0"/>
              </a:rPr>
              <a:t>He ran a stop sign</a:t>
            </a:r>
          </a:p>
          <a:p>
            <a:pPr indent="-274320">
              <a:lnSpc>
                <a:spcPct val="150000"/>
              </a:lnSpc>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He was not paying attention </a:t>
            </a:r>
          </a:p>
          <a:p>
            <a:pPr indent="-274320">
              <a:lnSpc>
                <a:spcPct val="150000"/>
              </a:lnSpc>
              <a:buFont typeface="Arial" pitchFamily="34" charset="0"/>
              <a:buChar char="•"/>
            </a:pPr>
            <a:r>
              <a:rPr lang="en-US" sz="2400" dirty="0">
                <a:latin typeface="Arial" panose="020B0604020202020204" pitchFamily="34" charset="0"/>
                <a:cs typeface="Arial" panose="020B0604020202020204" pitchFamily="34" charset="0"/>
              </a:rPr>
              <a:t>He ignored pedestrians </a:t>
            </a:r>
          </a:p>
          <a:p>
            <a:pPr indent="-274320">
              <a:lnSpc>
                <a:spcPct val="150000"/>
              </a:lnSpc>
              <a:buFont typeface="Arial" pitchFamily="34" charset="0"/>
              <a:buChar char="•"/>
            </a:pPr>
            <a:r>
              <a:rPr lang="en-US" sz="2400" dirty="0">
                <a:solidFill>
                  <a:schemeClr val="bg1"/>
                </a:solidFill>
                <a:latin typeface="Arial" panose="020B0604020202020204" pitchFamily="34" charset="0"/>
                <a:cs typeface="Arial" panose="020B0604020202020204" pitchFamily="34" charset="0"/>
              </a:rPr>
              <a:t>He made an illegal turn</a:t>
            </a:r>
          </a:p>
          <a:p>
            <a:pPr>
              <a:lnSpc>
                <a:spcPct val="150000"/>
              </a:lnSpc>
            </a:pPr>
            <a:endParaRPr lang="en-US" sz="2400" dirty="0">
              <a:solidFill>
                <a:schemeClr val="bg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26648DF-8300-4A5E-AD3E-11A01489CE4D}"/>
              </a:ext>
            </a:extLst>
          </p:cNvPr>
          <p:cNvGrpSpPr/>
          <p:nvPr/>
        </p:nvGrpSpPr>
        <p:grpSpPr>
          <a:xfrm>
            <a:off x="9474926" y="6322423"/>
            <a:ext cx="2612571" cy="590081"/>
            <a:chOff x="9474926" y="6322423"/>
            <a:chExt cx="2612571" cy="590081"/>
          </a:xfrm>
        </p:grpSpPr>
        <p:sp>
          <p:nvSpPr>
            <p:cNvPr id="19" name="Rectangle 18">
              <a:extLst>
                <a:ext uri="{FF2B5EF4-FFF2-40B4-BE49-F238E27FC236}">
                  <a16:creationId xmlns:a16="http://schemas.microsoft.com/office/drawing/2014/main" id="{06FDEAA8-CFB3-446E-94E1-88EE0568D057}"/>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F0E3C4C-19B4-47BC-BBCC-8693271EA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21" name="Straight Connector 20">
              <a:extLst>
                <a:ext uri="{FF2B5EF4-FFF2-40B4-BE49-F238E27FC236}">
                  <a16:creationId xmlns:a16="http://schemas.microsoft.com/office/drawing/2014/main" id="{B770C805-25EB-4066-9E30-6415E66F6CDF}"/>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186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30268-5A9D-854E-BFC1-738DEA563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44AFF248-04E9-D247-994F-34A4437F702D}"/>
              </a:ext>
            </a:extLst>
          </p:cNvPr>
          <p:cNvGrpSpPr/>
          <p:nvPr/>
        </p:nvGrpSpPr>
        <p:grpSpPr>
          <a:xfrm>
            <a:off x="9474926" y="6322423"/>
            <a:ext cx="2612571" cy="590081"/>
            <a:chOff x="9474926" y="6322423"/>
            <a:chExt cx="2612571" cy="590081"/>
          </a:xfrm>
        </p:grpSpPr>
        <p:sp>
          <p:nvSpPr>
            <p:cNvPr id="10" name="Rectangle 9">
              <a:extLst>
                <a:ext uri="{FF2B5EF4-FFF2-40B4-BE49-F238E27FC236}">
                  <a16:creationId xmlns:a16="http://schemas.microsoft.com/office/drawing/2014/main" id="{1BE6F9A6-5889-3040-9F07-803455A57956}"/>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B9BFA72-D4A4-1044-B2AF-F054DEBF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2" name="Straight Connector 11">
              <a:extLst>
                <a:ext uri="{FF2B5EF4-FFF2-40B4-BE49-F238E27FC236}">
                  <a16:creationId xmlns:a16="http://schemas.microsoft.com/office/drawing/2014/main" id="{3C361D8D-4477-0B45-B59A-EFF7E218A81A}"/>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8">
            <a:extLst>
              <a:ext uri="{FF2B5EF4-FFF2-40B4-BE49-F238E27FC236}">
                <a16:creationId xmlns:a16="http://schemas.microsoft.com/office/drawing/2014/main" id="{DC7704EB-9D21-D047-8A7E-759D7105FC57}"/>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19</a:t>
            </a:fld>
            <a:endParaRPr lang="en-US" sz="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0F9CB0B-32A7-4B9C-A4FE-887143146C12}"/>
              </a:ext>
            </a:extLst>
          </p:cNvPr>
          <p:cNvSpPr txBox="1"/>
          <p:nvPr/>
        </p:nvSpPr>
        <p:spPr>
          <a:xfrm>
            <a:off x="728472" y="161544"/>
            <a:ext cx="6477000" cy="1200329"/>
          </a:xfrm>
          <a:prstGeom prst="rect">
            <a:avLst/>
          </a:prstGeom>
          <a:noFill/>
        </p:spPr>
        <p:txBody>
          <a:bodyPr wrap="square" rtlCol="0">
            <a:spAutoFit/>
          </a:bodyPr>
          <a:lstStyle/>
          <a:p>
            <a:r>
              <a:rPr lang="en-US" sz="7200" b="1" dirty="0">
                <a:solidFill>
                  <a:srgbClr val="005CB9"/>
                </a:solidFill>
                <a:latin typeface="Arial" panose="020B0604020202020204" pitchFamily="34" charset="0"/>
                <a:cs typeface="Arial" panose="020B0604020202020204" pitchFamily="34" charset="0"/>
              </a:rPr>
              <a:t>The result…</a:t>
            </a:r>
          </a:p>
        </p:txBody>
      </p:sp>
    </p:spTree>
    <p:extLst>
      <p:ext uri="{BB962C8B-B14F-4D97-AF65-F5344CB8AC3E}">
        <p14:creationId xmlns:p14="http://schemas.microsoft.com/office/powerpoint/2010/main" val="5051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659BE-039D-4459-BEC6-B37BC40F3AB2}"/>
              </a:ext>
            </a:extLst>
          </p:cNvPr>
          <p:cNvSpPr/>
          <p:nvPr/>
        </p:nvSpPr>
        <p:spPr>
          <a:xfrm>
            <a:off x="0" y="0"/>
            <a:ext cx="121919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BD54EA-9621-40B0-9805-CFC3497427B8}"/>
              </a:ext>
            </a:extLst>
          </p:cNvPr>
          <p:cNvGrpSpPr/>
          <p:nvPr/>
        </p:nvGrpSpPr>
        <p:grpSpPr>
          <a:xfrm>
            <a:off x="1343135" y="1427233"/>
            <a:ext cx="2612571" cy="4606345"/>
            <a:chOff x="1343135" y="1427233"/>
            <a:chExt cx="2612571" cy="4606345"/>
          </a:xfrm>
        </p:grpSpPr>
        <p:pic>
          <p:nvPicPr>
            <p:cNvPr id="14" name="Picture 3" descr="Duke">
              <a:extLst>
                <a:ext uri="{FF2B5EF4-FFF2-40B4-BE49-F238E27FC236}">
                  <a16:creationId xmlns:a16="http://schemas.microsoft.com/office/drawing/2014/main" id="{9B08B912-9536-4CEF-950A-A3940CE334F5}"/>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8697" y="1427233"/>
              <a:ext cx="1612900" cy="3810000"/>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16" name="TextBox 15">
              <a:extLst>
                <a:ext uri="{FF2B5EF4-FFF2-40B4-BE49-F238E27FC236}">
                  <a16:creationId xmlns:a16="http://schemas.microsoft.com/office/drawing/2014/main" id="{C26AE10F-6166-4CD2-AD7C-3545D66BA401}"/>
                </a:ext>
              </a:extLst>
            </p:cNvPr>
            <p:cNvSpPr txBox="1"/>
            <p:nvPr/>
          </p:nvSpPr>
          <p:spPr>
            <a:xfrm>
              <a:off x="1343135" y="5233359"/>
              <a:ext cx="2612571" cy="800219"/>
            </a:xfrm>
            <a:prstGeom prst="rect">
              <a:avLst/>
            </a:prstGeom>
            <a:noFill/>
          </p:spPr>
          <p:txBody>
            <a:bodyPr wrap="square" rtlCol="0">
              <a:spAutoFit/>
            </a:bodyPr>
            <a:lstStyle/>
            <a:p>
              <a:pPr algn="ctr"/>
              <a:r>
                <a:rPr lang="en-US" sz="2800" b="1" dirty="0">
                  <a:solidFill>
                    <a:srgbClr val="005CB9"/>
                  </a:solidFill>
                  <a:latin typeface="Arial" panose="020B0604020202020204" pitchFamily="34" charset="0"/>
                  <a:cs typeface="Arial" panose="020B0604020202020204" pitchFamily="34" charset="0"/>
                </a:rPr>
                <a:t>Duke </a:t>
              </a:r>
              <a:r>
                <a:rPr lang="en-US" sz="2800" b="1" dirty="0" err="1">
                  <a:solidFill>
                    <a:srgbClr val="005CB9"/>
                  </a:solidFill>
                  <a:latin typeface="Arial" panose="020B0604020202020204" pitchFamily="34" charset="0"/>
                  <a:cs typeface="Arial" panose="020B0604020202020204" pitchFamily="34" charset="0"/>
                </a:rPr>
                <a:t>Bugsky</a:t>
              </a:r>
              <a:endParaRPr lang="en-US" sz="2800" b="1" dirty="0">
                <a:solidFill>
                  <a:srgbClr val="005CB9"/>
                </a:solidFill>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The safe driver </a:t>
              </a:r>
            </a:p>
          </p:txBody>
        </p:sp>
      </p:grpSp>
      <p:grpSp>
        <p:nvGrpSpPr>
          <p:cNvPr id="5" name="Group 4">
            <a:extLst>
              <a:ext uri="{FF2B5EF4-FFF2-40B4-BE49-F238E27FC236}">
                <a16:creationId xmlns:a16="http://schemas.microsoft.com/office/drawing/2014/main" id="{5E5E12C1-8ED4-4ADC-88DD-7F2871A575E6}"/>
              </a:ext>
            </a:extLst>
          </p:cNvPr>
          <p:cNvGrpSpPr/>
          <p:nvPr/>
        </p:nvGrpSpPr>
        <p:grpSpPr>
          <a:xfrm>
            <a:off x="4380865" y="1369978"/>
            <a:ext cx="3065673" cy="5140653"/>
            <a:chOff x="4380865" y="1369978"/>
            <a:chExt cx="3065673" cy="5140653"/>
          </a:xfrm>
        </p:grpSpPr>
        <p:pic>
          <p:nvPicPr>
            <p:cNvPr id="15" name="Picture 2" descr="OfficerDale">
              <a:extLst>
                <a:ext uri="{FF2B5EF4-FFF2-40B4-BE49-F238E27FC236}">
                  <a16:creationId xmlns:a16="http://schemas.microsoft.com/office/drawing/2014/main" id="{38062DD7-2A00-4FED-8EDD-D0EE6AB93FAD}"/>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57953" y="1369978"/>
              <a:ext cx="1612900" cy="4118043"/>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17" name="TextBox 16">
              <a:extLst>
                <a:ext uri="{FF2B5EF4-FFF2-40B4-BE49-F238E27FC236}">
                  <a16:creationId xmlns:a16="http://schemas.microsoft.com/office/drawing/2014/main" id="{57BF1131-E8A6-4D8F-B96D-152A06ACA759}"/>
                </a:ext>
              </a:extLst>
            </p:cNvPr>
            <p:cNvSpPr txBox="1"/>
            <p:nvPr/>
          </p:nvSpPr>
          <p:spPr>
            <a:xfrm>
              <a:off x="4380865" y="5556524"/>
              <a:ext cx="3065673" cy="954107"/>
            </a:xfrm>
            <a:prstGeom prst="rect">
              <a:avLst/>
            </a:prstGeom>
            <a:noFill/>
          </p:spPr>
          <p:txBody>
            <a:bodyPr wrap="square" rtlCol="0">
              <a:spAutoFit/>
            </a:bodyPr>
            <a:lstStyle/>
            <a:p>
              <a:pPr algn="ctr"/>
              <a:r>
                <a:rPr lang="en-US" sz="2800" b="1" dirty="0">
                  <a:solidFill>
                    <a:srgbClr val="005CB9"/>
                  </a:solidFill>
                  <a:latin typeface="Arial" panose="020B0604020202020204" pitchFamily="34" charset="0"/>
                  <a:cs typeface="Arial" panose="020B0604020202020204" pitchFamily="34" charset="0"/>
                </a:rPr>
                <a:t>Trooper </a:t>
              </a:r>
            </a:p>
            <a:p>
              <a:pPr algn="ctr"/>
              <a:r>
                <a:rPr lang="en-US" sz="2800" b="1" dirty="0">
                  <a:solidFill>
                    <a:srgbClr val="005CB9"/>
                  </a:solidFill>
                  <a:latin typeface="Arial" panose="020B0604020202020204" pitchFamily="34" charset="0"/>
                  <a:cs typeface="Arial" panose="020B0604020202020204" pitchFamily="34" charset="0"/>
                </a:rPr>
                <a:t>Dale Gotcha’ </a:t>
              </a:r>
            </a:p>
          </p:txBody>
        </p:sp>
      </p:grpSp>
      <p:grpSp>
        <p:nvGrpSpPr>
          <p:cNvPr id="6" name="Group 5">
            <a:extLst>
              <a:ext uri="{FF2B5EF4-FFF2-40B4-BE49-F238E27FC236}">
                <a16:creationId xmlns:a16="http://schemas.microsoft.com/office/drawing/2014/main" id="{3499B162-069F-45C9-B72C-D0B006EAC8A2}"/>
              </a:ext>
            </a:extLst>
          </p:cNvPr>
          <p:cNvGrpSpPr/>
          <p:nvPr/>
        </p:nvGrpSpPr>
        <p:grpSpPr>
          <a:xfrm>
            <a:off x="7446538" y="2691665"/>
            <a:ext cx="3529944" cy="3216932"/>
            <a:chOff x="7446538" y="2691665"/>
            <a:chExt cx="3529944" cy="3216932"/>
          </a:xfrm>
        </p:grpSpPr>
        <p:pic>
          <p:nvPicPr>
            <p:cNvPr id="10" name="Picture 6" descr="c-sidincar">
              <a:extLst>
                <a:ext uri="{FF2B5EF4-FFF2-40B4-BE49-F238E27FC236}">
                  <a16:creationId xmlns:a16="http://schemas.microsoft.com/office/drawing/2014/main" id="{D24FBC16-7290-46C8-87C1-1491F3F4137A}"/>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446538" y="2691665"/>
              <a:ext cx="3353159" cy="2209800"/>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18" name="TextBox 17">
              <a:extLst>
                <a:ext uri="{FF2B5EF4-FFF2-40B4-BE49-F238E27FC236}">
                  <a16:creationId xmlns:a16="http://schemas.microsoft.com/office/drawing/2014/main" id="{5D9A2435-DBF0-4C4C-B18A-42AE882BF398}"/>
                </a:ext>
              </a:extLst>
            </p:cNvPr>
            <p:cNvSpPr txBox="1"/>
            <p:nvPr/>
          </p:nvSpPr>
          <p:spPr>
            <a:xfrm>
              <a:off x="7446538" y="5108378"/>
              <a:ext cx="3529944" cy="800219"/>
            </a:xfrm>
            <a:prstGeom prst="rect">
              <a:avLst/>
            </a:prstGeom>
            <a:noFill/>
          </p:spPr>
          <p:txBody>
            <a:bodyPr wrap="square" rtlCol="0">
              <a:spAutoFit/>
            </a:bodyPr>
            <a:lstStyle/>
            <a:p>
              <a:pPr algn="ctr"/>
              <a:r>
                <a:rPr lang="en-US" sz="2800" b="1" dirty="0">
                  <a:solidFill>
                    <a:srgbClr val="005CB9"/>
                  </a:solidFill>
                  <a:latin typeface="Arial" panose="020B0604020202020204" pitchFamily="34" charset="0"/>
                  <a:cs typeface="Arial" panose="020B0604020202020204" pitchFamily="34" charset="0"/>
                </a:rPr>
                <a:t>Big Sid </a:t>
              </a:r>
            </a:p>
            <a:p>
              <a:pPr algn="ctr"/>
              <a:r>
                <a:rPr lang="en-US" b="1" dirty="0">
                  <a:latin typeface="Arial" panose="020B0604020202020204" pitchFamily="34" charset="0"/>
                  <a:cs typeface="Arial" panose="020B0604020202020204" pitchFamily="34" charset="0"/>
                </a:rPr>
                <a:t>Reckless, aggressive driver </a:t>
              </a:r>
            </a:p>
          </p:txBody>
        </p:sp>
      </p:grpSp>
      <p:sp>
        <p:nvSpPr>
          <p:cNvPr id="19" name="TextBox 18">
            <a:extLst>
              <a:ext uri="{FF2B5EF4-FFF2-40B4-BE49-F238E27FC236}">
                <a16:creationId xmlns:a16="http://schemas.microsoft.com/office/drawing/2014/main" id="{FB27EC28-11B9-44D7-8ADF-598BD12FBDF2}"/>
              </a:ext>
            </a:extLst>
          </p:cNvPr>
          <p:cNvSpPr txBox="1"/>
          <p:nvPr/>
        </p:nvSpPr>
        <p:spPr>
          <a:xfrm>
            <a:off x="2038261" y="123447"/>
            <a:ext cx="8115479" cy="1200329"/>
          </a:xfrm>
          <a:prstGeom prst="rect">
            <a:avLst/>
          </a:prstGeom>
          <a:noFill/>
        </p:spPr>
        <p:txBody>
          <a:bodyPr wrap="square" rtlCol="0">
            <a:spAutoFit/>
          </a:bodyPr>
          <a:lstStyle/>
          <a:p>
            <a:pPr algn="ctr"/>
            <a:r>
              <a:rPr lang="en-US" sz="7200" b="1" dirty="0">
                <a:latin typeface="Arial" panose="020B0604020202020204" pitchFamily="34" charset="0"/>
                <a:cs typeface="Arial" panose="020B0604020202020204" pitchFamily="34" charset="0"/>
              </a:rPr>
              <a:t>The</a:t>
            </a:r>
            <a:r>
              <a:rPr lang="en-US" sz="7200" b="1" dirty="0">
                <a:solidFill>
                  <a:srgbClr val="005CB9"/>
                </a:solidFill>
                <a:latin typeface="Arial" panose="020B0604020202020204" pitchFamily="34" charset="0"/>
                <a:cs typeface="Arial" panose="020B0604020202020204" pitchFamily="34" charset="0"/>
              </a:rPr>
              <a:t> Characters</a:t>
            </a:r>
          </a:p>
        </p:txBody>
      </p:sp>
      <p:sp>
        <p:nvSpPr>
          <p:cNvPr id="25" name="Slide Number Placeholder 8">
            <a:extLst>
              <a:ext uri="{FF2B5EF4-FFF2-40B4-BE49-F238E27FC236}">
                <a16:creationId xmlns:a16="http://schemas.microsoft.com/office/drawing/2014/main" id="{888DD78D-B71C-46D2-A028-427EFC14BF2C}"/>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2</a:t>
            </a:fld>
            <a:endParaRPr lang="en-US" sz="800" dirty="0">
              <a:solidFill>
                <a:srgbClr val="005CB9"/>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287651D-9CD9-49E0-B008-22C1CBEE0C93}"/>
              </a:ext>
            </a:extLst>
          </p:cNvPr>
          <p:cNvGrpSpPr/>
          <p:nvPr/>
        </p:nvGrpSpPr>
        <p:grpSpPr>
          <a:xfrm>
            <a:off x="9474926" y="6322423"/>
            <a:ext cx="2612571" cy="590081"/>
            <a:chOff x="9474926" y="6322423"/>
            <a:chExt cx="2612571" cy="590081"/>
          </a:xfrm>
        </p:grpSpPr>
        <p:sp>
          <p:nvSpPr>
            <p:cNvPr id="28" name="Rectangle 27">
              <a:extLst>
                <a:ext uri="{FF2B5EF4-FFF2-40B4-BE49-F238E27FC236}">
                  <a16:creationId xmlns:a16="http://schemas.microsoft.com/office/drawing/2014/main" id="{28AD3694-804E-426C-93D2-5DA4BB971F2F}"/>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A7DEED3-0615-4115-B89C-366D81B66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30" name="Straight Connector 29">
              <a:extLst>
                <a:ext uri="{FF2B5EF4-FFF2-40B4-BE49-F238E27FC236}">
                  <a16:creationId xmlns:a16="http://schemas.microsoft.com/office/drawing/2014/main" id="{187088BC-A405-4BB7-A1F6-8D18CCCA7B8F}"/>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402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A1AB8-5381-441B-8DBB-279C67907B7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8">
            <a:extLst>
              <a:ext uri="{FF2B5EF4-FFF2-40B4-BE49-F238E27FC236}">
                <a16:creationId xmlns:a16="http://schemas.microsoft.com/office/drawing/2014/main" id="{6038DF66-579D-4A43-A124-85C44B408E81}"/>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chemeClr val="accent1"/>
                </a:solidFill>
                <a:latin typeface="Arial" panose="020B0604020202020204" pitchFamily="34" charset="0"/>
                <a:cs typeface="Arial" panose="020B0604020202020204" pitchFamily="34" charset="0"/>
              </a:rPr>
              <a:pPr algn="l"/>
              <a:t>20</a:t>
            </a:fld>
            <a:endParaRPr lang="en-US" sz="800" dirty="0">
              <a:solidFill>
                <a:schemeClr val="accent1"/>
              </a:solidFill>
              <a:latin typeface="Arial" panose="020B0604020202020204" pitchFamily="34" charset="0"/>
              <a:cs typeface="Arial" panose="020B0604020202020204" pitchFamily="34" charset="0"/>
            </a:endParaRPr>
          </a:p>
        </p:txBody>
      </p:sp>
      <p:sp>
        <p:nvSpPr>
          <p:cNvPr id="16" name="Rectangle 2">
            <a:extLst>
              <a:ext uri="{FF2B5EF4-FFF2-40B4-BE49-F238E27FC236}">
                <a16:creationId xmlns:a16="http://schemas.microsoft.com/office/drawing/2014/main" id="{DFDFCFCA-5B2E-4FA7-B135-7F6AD2580DB8}"/>
              </a:ext>
            </a:extLst>
          </p:cNvPr>
          <p:cNvSpPr txBox="1">
            <a:spLocks noChangeArrowheads="1"/>
          </p:cNvSpPr>
          <p:nvPr/>
        </p:nvSpPr>
        <p:spPr bwMode="auto">
          <a:xfrm>
            <a:off x="272994" y="135124"/>
            <a:ext cx="7650480" cy="120097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en-US" sz="7200" b="1" dirty="0">
                <a:solidFill>
                  <a:srgbClr val="005CB9"/>
                </a:solidFill>
                <a:latin typeface="Arial" panose="020B0604020202020204" pitchFamily="34" charset="0"/>
                <a:cs typeface="Arial" panose="020B0604020202020204" pitchFamily="34" charset="0"/>
              </a:rPr>
              <a:t>Kids </a:t>
            </a:r>
            <a:r>
              <a:rPr lang="en-US" sz="7200" b="1" dirty="0">
                <a:latin typeface="Arial" panose="020B0604020202020204" pitchFamily="34" charset="0"/>
                <a:cs typeface="Arial" panose="020B0604020202020204" pitchFamily="34" charset="0"/>
              </a:rPr>
              <a:t>Can</a:t>
            </a:r>
            <a:r>
              <a:rPr lang="en-US" sz="7200" b="1" dirty="0">
                <a:solidFill>
                  <a:schemeClr val="bg1"/>
                </a:solidFill>
                <a:latin typeface="Arial" panose="020B0604020202020204" pitchFamily="34" charset="0"/>
                <a:cs typeface="Arial" panose="020B0604020202020204" pitchFamily="34" charset="0"/>
              </a:rPr>
              <a:t> </a:t>
            </a:r>
            <a:r>
              <a:rPr lang="en-US" sz="7200" b="1" dirty="0">
                <a:solidFill>
                  <a:srgbClr val="005CB9"/>
                </a:solidFill>
                <a:latin typeface="Arial" panose="020B0604020202020204" pitchFamily="34" charset="0"/>
                <a:cs typeface="Arial" panose="020B0604020202020204" pitchFamily="34" charset="0"/>
              </a:rPr>
              <a:t>Help</a:t>
            </a:r>
          </a:p>
        </p:txBody>
      </p:sp>
      <p:sp>
        <p:nvSpPr>
          <p:cNvPr id="17" name="Rectangle 3">
            <a:extLst>
              <a:ext uri="{FF2B5EF4-FFF2-40B4-BE49-F238E27FC236}">
                <a16:creationId xmlns:a16="http://schemas.microsoft.com/office/drawing/2014/main" id="{CED29100-37ED-4209-8B79-1F6522541933}"/>
              </a:ext>
            </a:extLst>
          </p:cNvPr>
          <p:cNvSpPr>
            <a:spLocks noChangeArrowheads="1"/>
          </p:cNvSpPr>
          <p:nvPr/>
        </p:nvSpPr>
        <p:spPr bwMode="auto">
          <a:xfrm>
            <a:off x="272994" y="1471219"/>
            <a:ext cx="8534400" cy="3200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2200" i="0" u="none" strike="noStrike" cap="none" normalizeH="0" baseline="0" dirty="0">
                <a:ln>
                  <a:noFill/>
                </a:ln>
                <a:solidFill>
                  <a:srgbClr val="005CB9"/>
                </a:solidFill>
                <a:effectLst/>
                <a:latin typeface="Arial" panose="020B0604020202020204" pitchFamily="34" charset="0"/>
                <a:cs typeface="Arial" panose="020B0604020202020204" pitchFamily="34" charset="0"/>
              </a:rPr>
              <a:t>Make sure everyone’s buckled up</a:t>
            </a:r>
          </a:p>
          <a:p>
            <a:pPr marL="342900" marR="0" lvl="0" indent="-342900" algn="l" defTabSz="914400" rtl="0" eaLnBrk="0" fontAlgn="base" latinLnBrk="0" hangingPunct="0">
              <a:lnSpc>
                <a:spcPct val="100000"/>
              </a:lnSpc>
              <a:spcBef>
                <a:spcPct val="20000"/>
              </a:spcBef>
              <a:spcAft>
                <a:spcPct val="0"/>
              </a:spcAft>
              <a:buClr>
                <a:schemeClr val="tx1"/>
              </a:buClr>
              <a:buSzPts val="2400"/>
              <a:buFont typeface="Arial" panose="020B0604020202020204" pitchFamily="34" charset="0"/>
              <a:buChar char="•"/>
              <a:tabLst/>
            </a:pPr>
            <a:r>
              <a:rPr kumimoji="0" lang="en-US" sz="2200" i="0" u="none" strike="noStrike" cap="none" normalizeH="0" baseline="0" dirty="0">
                <a:ln>
                  <a:noFill/>
                </a:ln>
                <a:effectLst/>
                <a:latin typeface="Arial" panose="020B0604020202020204" pitchFamily="34" charset="0"/>
                <a:cs typeface="Arial" panose="020B0604020202020204" pitchFamily="34" charset="0"/>
              </a:rPr>
              <a:t>Don’t get in a car with an unsafe driver</a:t>
            </a:r>
          </a:p>
          <a:p>
            <a:pPr marL="342900" marR="0" lvl="0" indent="-342900" algn="l" defTabSz="914400" rtl="0" eaLnBrk="0" fontAlgn="base" latinLnBrk="0" hangingPunct="0">
              <a:lnSpc>
                <a:spcPct val="100000"/>
              </a:lnSpc>
              <a:spcBef>
                <a:spcPct val="20000"/>
              </a:spcBef>
              <a:spcAft>
                <a:spcPct val="0"/>
              </a:spcAft>
              <a:buClr>
                <a:schemeClr val="tx1"/>
              </a:buClr>
              <a:buSzPts val="2400"/>
              <a:buFont typeface="Arial" panose="020B0604020202020204" pitchFamily="34" charset="0"/>
              <a:buChar char="•"/>
              <a:tabLst/>
            </a:pPr>
            <a:r>
              <a:rPr kumimoji="0" lang="en-US" sz="2200" i="0" u="none" strike="noStrike" cap="none" normalizeH="0" baseline="0" dirty="0">
                <a:ln>
                  <a:noFill/>
                </a:ln>
                <a:solidFill>
                  <a:srgbClr val="005CB9"/>
                </a:solidFill>
                <a:effectLst/>
                <a:latin typeface="Arial" panose="020B0604020202020204" pitchFamily="34" charset="0"/>
                <a:cs typeface="Arial" panose="020B0604020202020204" pitchFamily="34" charset="0"/>
              </a:rPr>
              <a:t>Remind parents that their emotions affect driving</a:t>
            </a:r>
          </a:p>
          <a:p>
            <a:pPr marL="342900" marR="0" lvl="0" indent="-342900" algn="l" defTabSz="914400" rtl="0" eaLnBrk="0" fontAlgn="base" latinLnBrk="0" hangingPunct="0">
              <a:lnSpc>
                <a:spcPct val="100000"/>
              </a:lnSpc>
              <a:spcBef>
                <a:spcPct val="20000"/>
              </a:spcBef>
              <a:spcAft>
                <a:spcPct val="0"/>
              </a:spcAft>
              <a:buClr>
                <a:schemeClr val="tx1"/>
              </a:buClr>
              <a:buSzPts val="2400"/>
              <a:buFont typeface="Arial" panose="020B0604020202020204" pitchFamily="34" charset="0"/>
              <a:buChar char="•"/>
              <a:tabLst/>
            </a:pPr>
            <a:r>
              <a:rPr kumimoji="0" lang="en-US" sz="2200" i="0" u="none" strike="noStrike" cap="none" normalizeH="0" baseline="0" dirty="0">
                <a:ln>
                  <a:noFill/>
                </a:ln>
                <a:effectLst/>
                <a:latin typeface="Arial" panose="020B0604020202020204" pitchFamily="34" charset="0"/>
                <a:cs typeface="Arial" panose="020B0604020202020204" pitchFamily="34" charset="0"/>
              </a:rPr>
              <a:t>Be a good passenger</a:t>
            </a:r>
          </a:p>
          <a:p>
            <a:pPr marL="342900" marR="0" lvl="0" indent="-342900" algn="l" defTabSz="914400" rtl="0" eaLnBrk="0" fontAlgn="base" latinLnBrk="0" hangingPunct="0">
              <a:lnSpc>
                <a:spcPct val="100000"/>
              </a:lnSpc>
              <a:spcBef>
                <a:spcPct val="20000"/>
              </a:spcBef>
              <a:spcAft>
                <a:spcPct val="0"/>
              </a:spcAft>
              <a:buClr>
                <a:schemeClr val="tx1"/>
              </a:buClr>
              <a:buSzPts val="2400"/>
              <a:buFont typeface="Arial" panose="020B0604020202020204" pitchFamily="34" charset="0"/>
              <a:buChar char="•"/>
              <a:tabLst/>
            </a:pPr>
            <a:r>
              <a:rPr kumimoji="0" lang="en-US" sz="2200" i="0" u="none" strike="noStrike" cap="none" normalizeH="0" baseline="0" dirty="0">
                <a:ln>
                  <a:noFill/>
                </a:ln>
                <a:solidFill>
                  <a:srgbClr val="005CB9"/>
                </a:solidFill>
                <a:effectLst/>
                <a:latin typeface="Arial" panose="020B0604020202020204" pitchFamily="34" charset="0"/>
                <a:cs typeface="Arial" panose="020B0604020202020204" pitchFamily="34" charset="0"/>
              </a:rPr>
              <a:t>Discuss the Parent Driving Report Card with Mom &amp; Dad</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sz="220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825B3EE-6664-4FB9-BAD6-A917E125A9F3}"/>
              </a:ext>
            </a:extLst>
          </p:cNvPr>
          <p:cNvGrpSpPr/>
          <p:nvPr/>
        </p:nvGrpSpPr>
        <p:grpSpPr>
          <a:xfrm>
            <a:off x="9474926" y="6322423"/>
            <a:ext cx="2612571" cy="590081"/>
            <a:chOff x="9474926" y="6322423"/>
            <a:chExt cx="2612571" cy="590081"/>
          </a:xfrm>
        </p:grpSpPr>
        <p:sp>
          <p:nvSpPr>
            <p:cNvPr id="15" name="Rectangle 14">
              <a:extLst>
                <a:ext uri="{FF2B5EF4-FFF2-40B4-BE49-F238E27FC236}">
                  <a16:creationId xmlns:a16="http://schemas.microsoft.com/office/drawing/2014/main" id="{C7922D16-E045-4210-8E6B-5EB198A09B15}"/>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C2B411D-947B-432C-B930-9EDF302DB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9" name="Straight Connector 18">
              <a:extLst>
                <a:ext uri="{FF2B5EF4-FFF2-40B4-BE49-F238E27FC236}">
                  <a16:creationId xmlns:a16="http://schemas.microsoft.com/office/drawing/2014/main" id="{25B902CE-0143-4270-BFF3-9BAA192ED971}"/>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pic>
        <p:nvPicPr>
          <p:cNvPr id="5" name="Picture 4" descr="A close up of a car&#10;&#10;Description automatically generated">
            <a:extLst>
              <a:ext uri="{FF2B5EF4-FFF2-40B4-BE49-F238E27FC236}">
                <a16:creationId xmlns:a16="http://schemas.microsoft.com/office/drawing/2014/main" id="{53653FCE-DFCA-43C6-8829-DFF82A45C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768" y="3787645"/>
            <a:ext cx="3531772" cy="2848333"/>
          </a:xfrm>
          <a:prstGeom prst="rect">
            <a:avLst/>
          </a:prstGeom>
        </p:spPr>
      </p:pic>
    </p:spTree>
    <p:extLst>
      <p:ext uri="{BB962C8B-B14F-4D97-AF65-F5344CB8AC3E}">
        <p14:creationId xmlns:p14="http://schemas.microsoft.com/office/powerpoint/2010/main" val="229682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23E161-FB33-49D9-935A-A66E715ED9D1}"/>
              </a:ext>
            </a:extLst>
          </p:cNvPr>
          <p:cNvSpPr/>
          <p:nvPr/>
        </p:nvSpPr>
        <p:spPr>
          <a:xfrm>
            <a:off x="0" y="0"/>
            <a:ext cx="121919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F0D821-2112-41F2-92BF-3E58CF5EE0F6}"/>
              </a:ext>
            </a:extLst>
          </p:cNvPr>
          <p:cNvSpPr txBox="1"/>
          <p:nvPr/>
        </p:nvSpPr>
        <p:spPr>
          <a:xfrm>
            <a:off x="655320" y="312256"/>
            <a:ext cx="10881360" cy="1107996"/>
          </a:xfrm>
          <a:prstGeom prst="rect">
            <a:avLst/>
          </a:prstGeom>
          <a:noFill/>
        </p:spPr>
        <p:txBody>
          <a:bodyPr wrap="square" rtlCol="0">
            <a:spAutoFit/>
          </a:bodyPr>
          <a:lstStyle/>
          <a:p>
            <a:pPr algn="ctr"/>
            <a:r>
              <a:rPr lang="en-US" sz="6600" b="1" dirty="0">
                <a:solidFill>
                  <a:srgbClr val="005CB9"/>
                </a:solidFill>
                <a:latin typeface="Arial" panose="020B0604020202020204" pitchFamily="34" charset="0"/>
                <a:cs typeface="Arial" panose="020B0604020202020204" pitchFamily="34" charset="0"/>
              </a:rPr>
              <a:t>Driver </a:t>
            </a:r>
            <a:r>
              <a:rPr lang="en-US" sz="6600" b="1" dirty="0">
                <a:latin typeface="Arial" panose="020B0604020202020204" pitchFamily="34" charset="0"/>
                <a:cs typeface="Arial" panose="020B0604020202020204" pitchFamily="34" charset="0"/>
              </a:rPr>
              <a:t>Evaluation</a:t>
            </a:r>
            <a:r>
              <a:rPr lang="en-US" sz="6600" b="1" dirty="0">
                <a:solidFill>
                  <a:srgbClr val="005CB9"/>
                </a:solidFill>
                <a:latin typeface="Arial" panose="020B0604020202020204" pitchFamily="34" charset="0"/>
                <a:cs typeface="Arial" panose="020B0604020202020204" pitchFamily="34" charset="0"/>
              </a:rPr>
              <a:t> Card</a:t>
            </a:r>
          </a:p>
        </p:txBody>
      </p:sp>
      <p:pic>
        <p:nvPicPr>
          <p:cNvPr id="4" name="Picture 3">
            <a:extLst>
              <a:ext uri="{FF2B5EF4-FFF2-40B4-BE49-F238E27FC236}">
                <a16:creationId xmlns:a16="http://schemas.microsoft.com/office/drawing/2014/main" id="{BB7D4624-A525-4031-9446-50889C145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462" y="1531985"/>
            <a:ext cx="6553006" cy="5063687"/>
          </a:xfrm>
          <a:prstGeom prst="rect">
            <a:avLst/>
          </a:prstGeom>
          <a:ln>
            <a:solidFill>
              <a:schemeClr val="bg1">
                <a:lumMod val="85000"/>
              </a:schemeClr>
            </a:solidFill>
          </a:ln>
        </p:spPr>
      </p:pic>
      <p:sp>
        <p:nvSpPr>
          <p:cNvPr id="11" name="Slide Number Placeholder 8">
            <a:extLst>
              <a:ext uri="{FF2B5EF4-FFF2-40B4-BE49-F238E27FC236}">
                <a16:creationId xmlns:a16="http://schemas.microsoft.com/office/drawing/2014/main" id="{57FBD6BE-1272-477B-95B5-8F723FAE5EA5}"/>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21</a:t>
            </a:fld>
            <a:endParaRPr lang="en-US" sz="800" dirty="0">
              <a:solidFill>
                <a:srgbClr val="005CB9"/>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6451FFF-3700-41E8-B084-789E551ED0F3}"/>
              </a:ext>
            </a:extLst>
          </p:cNvPr>
          <p:cNvGrpSpPr/>
          <p:nvPr/>
        </p:nvGrpSpPr>
        <p:grpSpPr>
          <a:xfrm>
            <a:off x="9474926" y="6322423"/>
            <a:ext cx="2612571" cy="590081"/>
            <a:chOff x="9474926" y="6322423"/>
            <a:chExt cx="2612571" cy="590081"/>
          </a:xfrm>
        </p:grpSpPr>
        <p:sp>
          <p:nvSpPr>
            <p:cNvPr id="16" name="Rectangle 15">
              <a:extLst>
                <a:ext uri="{FF2B5EF4-FFF2-40B4-BE49-F238E27FC236}">
                  <a16:creationId xmlns:a16="http://schemas.microsoft.com/office/drawing/2014/main" id="{7722B994-284C-4794-9425-19622D9C2A98}"/>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7620048-3E09-40A5-91CE-7298C8E74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8" name="Straight Connector 17">
              <a:extLst>
                <a:ext uri="{FF2B5EF4-FFF2-40B4-BE49-F238E27FC236}">
                  <a16:creationId xmlns:a16="http://schemas.microsoft.com/office/drawing/2014/main" id="{D34DA5E5-6850-489E-8899-677A96F09BCB}"/>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140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9E24D94-264A-4666-B73F-0B7B45CD150A}"/>
              </a:ext>
            </a:extLst>
          </p:cNvPr>
          <p:cNvSpPr/>
          <p:nvPr/>
        </p:nvSpPr>
        <p:spPr>
          <a:xfrm>
            <a:off x="0" y="5553"/>
            <a:ext cx="121919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BD96760-D798-42DC-A357-9C1BEDAA7D05}"/>
              </a:ext>
            </a:extLst>
          </p:cNvPr>
          <p:cNvGrpSpPr/>
          <p:nvPr/>
        </p:nvGrpSpPr>
        <p:grpSpPr>
          <a:xfrm>
            <a:off x="9474926" y="6327976"/>
            <a:ext cx="2612571" cy="590081"/>
            <a:chOff x="9474926" y="6322423"/>
            <a:chExt cx="2612571" cy="590081"/>
          </a:xfrm>
        </p:grpSpPr>
        <p:sp>
          <p:nvSpPr>
            <p:cNvPr id="23" name="Rectangle 22">
              <a:extLst>
                <a:ext uri="{FF2B5EF4-FFF2-40B4-BE49-F238E27FC236}">
                  <a16:creationId xmlns:a16="http://schemas.microsoft.com/office/drawing/2014/main" id="{A309752E-516B-49A5-B177-128F7CB7B8CB}"/>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B584D08-2D60-4E53-9EA7-B04AA9E1B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25" name="Straight Connector 24">
              <a:extLst>
                <a:ext uri="{FF2B5EF4-FFF2-40B4-BE49-F238E27FC236}">
                  <a16:creationId xmlns:a16="http://schemas.microsoft.com/office/drawing/2014/main" id="{88DE0695-1DE5-4F4A-A1DC-616A7413066A}"/>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4FF99E6B-8440-44F8-AE05-8A156185D789}"/>
              </a:ext>
            </a:extLst>
          </p:cNvPr>
          <p:cNvSpPr txBox="1">
            <a:spLocks noChangeArrowheads="1"/>
          </p:cNvSpPr>
          <p:nvPr/>
        </p:nvSpPr>
        <p:spPr bwMode="auto">
          <a:xfrm>
            <a:off x="3859653" y="-26070"/>
            <a:ext cx="4472694" cy="120097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en-US" sz="7200" b="1" dirty="0">
                <a:solidFill>
                  <a:srgbClr val="005CB9"/>
                </a:solidFill>
                <a:latin typeface="Arial" panose="020B0604020202020204" pitchFamily="34" charset="0"/>
                <a:cs typeface="Arial" panose="020B0604020202020204" pitchFamily="34" charset="0"/>
              </a:rPr>
              <a:t>Grading </a:t>
            </a:r>
          </a:p>
        </p:txBody>
      </p:sp>
      <p:sp>
        <p:nvSpPr>
          <p:cNvPr id="4" name="Rectangle 4">
            <a:extLst>
              <a:ext uri="{FF2B5EF4-FFF2-40B4-BE49-F238E27FC236}">
                <a16:creationId xmlns:a16="http://schemas.microsoft.com/office/drawing/2014/main" id="{005D86E3-08C2-4097-8E47-5181ACC0386E}"/>
              </a:ext>
            </a:extLst>
          </p:cNvPr>
          <p:cNvSpPr>
            <a:spLocks noChangeArrowheads="1"/>
          </p:cNvSpPr>
          <p:nvPr/>
        </p:nvSpPr>
        <p:spPr bwMode="auto">
          <a:xfrm>
            <a:off x="4467729" y="1027322"/>
            <a:ext cx="3256542" cy="52322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
                <a:srgbClr val="FF0000"/>
              </a:buClr>
              <a:buSzPts val="2600"/>
              <a:tabLst/>
            </a:pPr>
            <a:r>
              <a:rPr kumimoji="0" lang="en-US" sz="2800" b="1" i="0" u="none" strike="noStrike" cap="none" normalizeH="0" baseline="0" dirty="0">
                <a:ln>
                  <a:noFill/>
                </a:ln>
                <a:effectLst/>
                <a:latin typeface="Arial" panose="020B0604020202020204" pitchFamily="34" charset="0"/>
                <a:cs typeface="Arial" panose="020B0604020202020204" pitchFamily="34" charset="0"/>
              </a:rPr>
              <a:t>If the</a:t>
            </a:r>
            <a:r>
              <a:rPr kumimoji="0" lang="en-US" sz="2800" b="1" i="0" u="none" strike="noStrike" cap="none" normalizeH="0" dirty="0">
                <a:ln>
                  <a:noFill/>
                </a:ln>
                <a:effectLst/>
                <a:latin typeface="Arial" panose="020B0604020202020204" pitchFamily="34" charset="0"/>
                <a:cs typeface="Arial" panose="020B0604020202020204" pitchFamily="34" charset="0"/>
              </a:rPr>
              <a:t> driver got</a:t>
            </a:r>
          </a:p>
        </p:txBody>
      </p:sp>
      <p:grpSp>
        <p:nvGrpSpPr>
          <p:cNvPr id="12" name="Group 11">
            <a:extLst>
              <a:ext uri="{FF2B5EF4-FFF2-40B4-BE49-F238E27FC236}">
                <a16:creationId xmlns:a16="http://schemas.microsoft.com/office/drawing/2014/main" id="{39CF1315-7D44-49D5-9CF5-02CA34BEA033}"/>
              </a:ext>
            </a:extLst>
          </p:cNvPr>
          <p:cNvGrpSpPr/>
          <p:nvPr/>
        </p:nvGrpSpPr>
        <p:grpSpPr>
          <a:xfrm>
            <a:off x="311142" y="962379"/>
            <a:ext cx="3548511" cy="4667500"/>
            <a:chOff x="8107041" y="1204777"/>
            <a:chExt cx="3548511" cy="4667500"/>
          </a:xfrm>
        </p:grpSpPr>
        <p:pic>
          <p:nvPicPr>
            <p:cNvPr id="7" name="Picture 3" descr="Duke">
              <a:extLst>
                <a:ext uri="{FF2B5EF4-FFF2-40B4-BE49-F238E27FC236}">
                  <a16:creationId xmlns:a16="http://schemas.microsoft.com/office/drawing/2014/main" id="{6B153BD8-2CB1-4C60-B802-A521EB259485}"/>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56757" y="1204777"/>
              <a:ext cx="1449078" cy="3423019"/>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8" name="TextBox 7">
              <a:extLst>
                <a:ext uri="{FF2B5EF4-FFF2-40B4-BE49-F238E27FC236}">
                  <a16:creationId xmlns:a16="http://schemas.microsoft.com/office/drawing/2014/main" id="{9A8FE425-B9BB-4428-91CA-FBB753FF3F96}"/>
                </a:ext>
              </a:extLst>
            </p:cNvPr>
            <p:cNvSpPr txBox="1"/>
            <p:nvPr/>
          </p:nvSpPr>
          <p:spPr>
            <a:xfrm>
              <a:off x="8107041" y="4671948"/>
              <a:ext cx="3548511" cy="1200329"/>
            </a:xfrm>
            <a:prstGeom prst="rect">
              <a:avLst/>
            </a:prstGeom>
            <a:noFill/>
          </p:spPr>
          <p:txBody>
            <a:bodyPr wrap="square" rtlCol="0">
              <a:spAutoFit/>
            </a:bodyPr>
            <a:lstStyle/>
            <a:p>
              <a:pPr algn="ctr"/>
              <a:r>
                <a:rPr lang="en-US" sz="3600" b="1" dirty="0">
                  <a:solidFill>
                    <a:srgbClr val="005CB9"/>
                  </a:solidFill>
                  <a:latin typeface="Arial" panose="020B0604020202020204" pitchFamily="34" charset="0"/>
                  <a:cs typeface="Arial" panose="020B0604020202020204" pitchFamily="34" charset="0"/>
                </a:rPr>
                <a:t>Mostly A’s</a:t>
              </a:r>
            </a:p>
            <a:p>
              <a:pPr algn="ctr"/>
              <a:r>
                <a:rPr lang="en-US" dirty="0">
                  <a:latin typeface="Arial" panose="020B0604020202020204" pitchFamily="34" charset="0"/>
                  <a:cs typeface="Arial" panose="020B0604020202020204" pitchFamily="34" charset="0"/>
                </a:rPr>
                <a:t>they are a “</a:t>
              </a:r>
              <a:r>
                <a:rPr lang="en-US" b="1" dirty="0">
                  <a:latin typeface="Arial" panose="020B0604020202020204" pitchFamily="34" charset="0"/>
                  <a:cs typeface="Arial" panose="020B0604020202020204" pitchFamily="34" charset="0"/>
                </a:rPr>
                <a:t>Duke </a:t>
              </a:r>
              <a:r>
                <a:rPr lang="en-US" b="1" dirty="0" err="1">
                  <a:latin typeface="Arial" panose="020B0604020202020204" pitchFamily="34" charset="0"/>
                  <a:cs typeface="Arial" panose="020B0604020202020204" pitchFamily="34" charset="0"/>
                </a:rPr>
                <a:t>Bugsky</a:t>
              </a:r>
              <a:r>
                <a:rPr lang="en-US" dirty="0">
                  <a:latin typeface="Arial" panose="020B0604020202020204" pitchFamily="34" charset="0"/>
                  <a:cs typeface="Arial" panose="020B0604020202020204" pitchFamily="34" charset="0"/>
                </a:rPr>
                <a:t>” </a:t>
              </a:r>
            </a:p>
            <a:p>
              <a:pPr algn="ctr"/>
              <a:r>
                <a:rPr lang="en-US" dirty="0">
                  <a:latin typeface="Arial" panose="020B0604020202020204" pitchFamily="34" charset="0"/>
                  <a:cs typeface="Arial" panose="020B0604020202020204" pitchFamily="34" charset="0"/>
                </a:rPr>
                <a:t>and they’re OK</a:t>
              </a:r>
            </a:p>
          </p:txBody>
        </p:sp>
      </p:grpSp>
      <p:grpSp>
        <p:nvGrpSpPr>
          <p:cNvPr id="13" name="Group 12">
            <a:extLst>
              <a:ext uri="{FF2B5EF4-FFF2-40B4-BE49-F238E27FC236}">
                <a16:creationId xmlns:a16="http://schemas.microsoft.com/office/drawing/2014/main" id="{CE806C24-F12A-4A90-9BB9-2876011CB402}"/>
              </a:ext>
            </a:extLst>
          </p:cNvPr>
          <p:cNvGrpSpPr/>
          <p:nvPr/>
        </p:nvGrpSpPr>
        <p:grpSpPr>
          <a:xfrm>
            <a:off x="4203198" y="2106684"/>
            <a:ext cx="3277343" cy="3523195"/>
            <a:chOff x="4602375" y="2349082"/>
            <a:chExt cx="3277343" cy="3523195"/>
          </a:xfrm>
        </p:grpSpPr>
        <p:pic>
          <p:nvPicPr>
            <p:cNvPr id="6" name="Picture 6" descr="c-sidincar">
              <a:extLst>
                <a:ext uri="{FF2B5EF4-FFF2-40B4-BE49-F238E27FC236}">
                  <a16:creationId xmlns:a16="http://schemas.microsoft.com/office/drawing/2014/main" id="{669C6304-4BBA-43D4-BFC5-B7FD0234EE41}"/>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02375" y="2349082"/>
              <a:ext cx="3277343" cy="2159835"/>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9" name="TextBox 8">
              <a:extLst>
                <a:ext uri="{FF2B5EF4-FFF2-40B4-BE49-F238E27FC236}">
                  <a16:creationId xmlns:a16="http://schemas.microsoft.com/office/drawing/2014/main" id="{D20BFC35-018E-4666-8AE6-8BCF94F91649}"/>
                </a:ext>
              </a:extLst>
            </p:cNvPr>
            <p:cNvSpPr txBox="1"/>
            <p:nvPr/>
          </p:nvSpPr>
          <p:spPr>
            <a:xfrm>
              <a:off x="4924310" y="4671948"/>
              <a:ext cx="2633472" cy="1200329"/>
            </a:xfrm>
            <a:prstGeom prst="rect">
              <a:avLst/>
            </a:prstGeom>
            <a:noFill/>
          </p:spPr>
          <p:txBody>
            <a:bodyPr wrap="square" rtlCol="0">
              <a:spAutoFit/>
            </a:bodyPr>
            <a:lstStyle/>
            <a:p>
              <a:pPr algn="ctr"/>
              <a:r>
                <a:rPr lang="en-US" sz="3600" b="1" dirty="0">
                  <a:solidFill>
                    <a:srgbClr val="005CB9"/>
                  </a:solidFill>
                  <a:latin typeface="Arial" panose="020B0604020202020204" pitchFamily="34" charset="0"/>
                  <a:cs typeface="Arial" panose="020B0604020202020204" pitchFamily="34" charset="0"/>
                </a:rPr>
                <a:t>Mostly B’s </a:t>
              </a:r>
            </a:p>
            <a:p>
              <a:pPr algn="ctr"/>
              <a:r>
                <a:rPr lang="en-US" dirty="0">
                  <a:latin typeface="Arial" panose="020B0604020202020204" pitchFamily="34" charset="0"/>
                  <a:cs typeface="Arial" panose="020B0604020202020204" pitchFamily="34" charset="0"/>
                </a:rPr>
                <a:t>they are a “</a:t>
              </a:r>
              <a:r>
                <a:rPr lang="en-US" b="1" dirty="0">
                  <a:latin typeface="Arial" panose="020B0604020202020204" pitchFamily="34" charset="0"/>
                  <a:cs typeface="Arial" panose="020B0604020202020204" pitchFamily="34" charset="0"/>
                </a:rPr>
                <a:t>Big Sid</a:t>
              </a:r>
              <a:r>
                <a:rPr lang="en-US" dirty="0">
                  <a:latin typeface="Arial" panose="020B0604020202020204" pitchFamily="34" charset="0"/>
                  <a:cs typeface="Arial" panose="020B0604020202020204" pitchFamily="34" charset="0"/>
                </a:rPr>
                <a:t>”: they are unsafe</a:t>
              </a:r>
            </a:p>
          </p:txBody>
        </p:sp>
      </p:grpSp>
      <p:grpSp>
        <p:nvGrpSpPr>
          <p:cNvPr id="14" name="Group 13">
            <a:extLst>
              <a:ext uri="{FF2B5EF4-FFF2-40B4-BE49-F238E27FC236}">
                <a16:creationId xmlns:a16="http://schemas.microsoft.com/office/drawing/2014/main" id="{CD0AB4AE-3870-4232-9318-9A8C5C96B88D}"/>
              </a:ext>
            </a:extLst>
          </p:cNvPr>
          <p:cNvGrpSpPr/>
          <p:nvPr/>
        </p:nvGrpSpPr>
        <p:grpSpPr>
          <a:xfrm>
            <a:off x="7724271" y="1715364"/>
            <a:ext cx="3981131" cy="4191514"/>
            <a:chOff x="298260" y="1957762"/>
            <a:chExt cx="3981131" cy="4191514"/>
          </a:xfrm>
        </p:grpSpPr>
        <p:pic>
          <p:nvPicPr>
            <p:cNvPr id="5" name="Picture 4" descr="c-Daleflyswatter">
              <a:extLst>
                <a:ext uri="{FF2B5EF4-FFF2-40B4-BE49-F238E27FC236}">
                  <a16:creationId xmlns:a16="http://schemas.microsoft.com/office/drawing/2014/main" id="{E18DF3BA-F292-414E-863D-71A9198A1F18}"/>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98260" y="1957762"/>
              <a:ext cx="3981131" cy="2845886"/>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11" name="Rectangle 10">
              <a:extLst>
                <a:ext uri="{FF2B5EF4-FFF2-40B4-BE49-F238E27FC236}">
                  <a16:creationId xmlns:a16="http://schemas.microsoft.com/office/drawing/2014/main" id="{F3C769F4-1A07-4FC4-BE54-C82CA3415FBC}"/>
                </a:ext>
              </a:extLst>
            </p:cNvPr>
            <p:cNvSpPr/>
            <p:nvPr/>
          </p:nvSpPr>
          <p:spPr>
            <a:xfrm>
              <a:off x="716057" y="4671948"/>
              <a:ext cx="3145536" cy="1477328"/>
            </a:xfrm>
            <a:prstGeom prst="rect">
              <a:avLst/>
            </a:prstGeom>
          </p:spPr>
          <p:txBody>
            <a:bodyPr wrap="square">
              <a:spAutoFit/>
            </a:bodyPr>
            <a:lstStyle/>
            <a:p>
              <a:pPr lvl="0" algn="ctr" fontAlgn="base">
                <a:spcBef>
                  <a:spcPct val="0"/>
                </a:spcBef>
                <a:spcAft>
                  <a:spcPct val="0"/>
                </a:spcAft>
                <a:buClr>
                  <a:srgbClr val="FF0000"/>
                </a:buClr>
                <a:buSzPts val="2600"/>
              </a:pPr>
              <a:r>
                <a:rPr lang="en-US" sz="3600" b="1" dirty="0">
                  <a:solidFill>
                    <a:srgbClr val="005CB9"/>
                  </a:solidFill>
                  <a:latin typeface="Arial" panose="020B0604020202020204" pitchFamily="34" charset="0"/>
                  <a:cs typeface="Arial" panose="020B0604020202020204" pitchFamily="34" charset="0"/>
                </a:rPr>
                <a:t>Mostly C’s </a:t>
              </a:r>
            </a:p>
            <a:p>
              <a:pPr lvl="0" algn="ctr" fontAlgn="base">
                <a:spcBef>
                  <a:spcPct val="0"/>
                </a:spcBef>
                <a:spcAft>
                  <a:spcPct val="0"/>
                </a:spcAft>
                <a:buClr>
                  <a:srgbClr val="FF0000"/>
                </a:buClr>
                <a:buSzPts val="2600"/>
              </a:pPr>
              <a:r>
                <a:rPr lang="en-US" dirty="0">
                  <a:latin typeface="Arial" panose="020B0604020202020204" pitchFamily="34" charset="0"/>
                  <a:cs typeface="Arial" panose="020B0604020202020204" pitchFamily="34" charset="0"/>
                </a:rPr>
                <a:t>They are violating the law and will get pulled over by “</a:t>
              </a:r>
              <a:r>
                <a:rPr lang="en-US" b="1" dirty="0">
                  <a:latin typeface="Arial" panose="020B0604020202020204" pitchFamily="34" charset="0"/>
                  <a:cs typeface="Arial" panose="020B0604020202020204" pitchFamily="34" charset="0"/>
                </a:rPr>
                <a:t>Trooper Dale GOTCHA</a:t>
              </a:r>
              <a:r>
                <a:rPr lang="en-US" dirty="0">
                  <a:latin typeface="Arial" panose="020B0604020202020204" pitchFamily="34" charset="0"/>
                  <a:cs typeface="Arial" panose="020B0604020202020204" pitchFamily="34" charset="0"/>
                </a:rPr>
                <a:t>!” </a:t>
              </a:r>
            </a:p>
          </p:txBody>
        </p:sp>
      </p:grpSp>
      <p:sp>
        <p:nvSpPr>
          <p:cNvPr id="15" name="Slide Number Placeholder 8">
            <a:extLst>
              <a:ext uri="{FF2B5EF4-FFF2-40B4-BE49-F238E27FC236}">
                <a16:creationId xmlns:a16="http://schemas.microsoft.com/office/drawing/2014/main" id="{A6D965BC-DD8E-4877-8663-B9D1496795D8}"/>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22</a:t>
            </a:fld>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5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D12F37-199E-4711-92AA-0041E6DABB3C}"/>
              </a:ext>
            </a:extLst>
          </p:cNvPr>
          <p:cNvSpPr txBox="1"/>
          <p:nvPr/>
        </p:nvSpPr>
        <p:spPr>
          <a:xfrm>
            <a:off x="8531110" y="3854314"/>
            <a:ext cx="3556387" cy="1323439"/>
          </a:xfrm>
          <a:prstGeom prst="rect">
            <a:avLst/>
          </a:prstGeom>
          <a:noFill/>
        </p:spPr>
        <p:txBody>
          <a:bodyPr wrap="square" rtlCol="0">
            <a:spAutoFit/>
          </a:bodyPr>
          <a:lstStyle/>
          <a:p>
            <a:pPr algn="ctr"/>
            <a:r>
              <a:rPr lang="en-US" sz="4000" b="1" dirty="0">
                <a:effectLst/>
                <a:latin typeface="Arial" panose="020B0604020202020204" pitchFamily="34" charset="0"/>
                <a:cs typeface="Arial" panose="020B0604020202020204" pitchFamily="34" charset="0"/>
              </a:rPr>
              <a:t>Mind</a:t>
            </a:r>
            <a:r>
              <a:rPr lang="en-US" sz="4000" b="1" dirty="0">
                <a:solidFill>
                  <a:schemeClr val="bg1"/>
                </a:solidFill>
                <a:effectLst/>
                <a:latin typeface="Arial" panose="020B0604020202020204" pitchFamily="34" charset="0"/>
                <a:cs typeface="Arial" panose="020B0604020202020204" pitchFamily="34" charset="0"/>
              </a:rPr>
              <a:t> </a:t>
            </a:r>
          </a:p>
          <a:p>
            <a:pPr algn="ctr"/>
            <a:r>
              <a:rPr lang="en-US" sz="4000" b="1" dirty="0">
                <a:solidFill>
                  <a:schemeClr val="bg1"/>
                </a:solidFill>
                <a:effectLst/>
                <a:latin typeface="Arial" panose="020B0604020202020204" pitchFamily="34" charset="0"/>
                <a:cs typeface="Arial" panose="020B0604020202020204" pitchFamily="34" charset="0"/>
              </a:rPr>
              <a:t>on driving</a:t>
            </a:r>
          </a:p>
        </p:txBody>
      </p:sp>
      <p:sp>
        <p:nvSpPr>
          <p:cNvPr id="8" name="TextBox 7">
            <a:extLst>
              <a:ext uri="{FF2B5EF4-FFF2-40B4-BE49-F238E27FC236}">
                <a16:creationId xmlns:a16="http://schemas.microsoft.com/office/drawing/2014/main" id="{A86619D2-BA64-4861-87A9-C239A66FEF20}"/>
              </a:ext>
            </a:extLst>
          </p:cNvPr>
          <p:cNvSpPr txBox="1"/>
          <p:nvPr/>
        </p:nvSpPr>
        <p:spPr>
          <a:xfrm>
            <a:off x="264693" y="3854312"/>
            <a:ext cx="4018548" cy="1323439"/>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Keep Your Eyes </a:t>
            </a:r>
          </a:p>
          <a:p>
            <a:pPr lvl="0" algn="ctr"/>
            <a:r>
              <a:rPr lang="en-US" sz="4000" b="1" dirty="0">
                <a:solidFill>
                  <a:prstClr val="white"/>
                </a:solidFill>
                <a:latin typeface="Arial" panose="020B0604020202020204" pitchFamily="34" charset="0"/>
                <a:cs typeface="Arial" panose="020B0604020202020204" pitchFamily="34" charset="0"/>
              </a:rPr>
              <a:t>on the road</a:t>
            </a:r>
          </a:p>
        </p:txBody>
      </p:sp>
      <p:sp>
        <p:nvSpPr>
          <p:cNvPr id="9" name="TextBox 8">
            <a:extLst>
              <a:ext uri="{FF2B5EF4-FFF2-40B4-BE49-F238E27FC236}">
                <a16:creationId xmlns:a16="http://schemas.microsoft.com/office/drawing/2014/main" id="{559B22A0-8183-40D6-AFB0-02EF1D2B1465}"/>
              </a:ext>
            </a:extLst>
          </p:cNvPr>
          <p:cNvSpPr txBox="1"/>
          <p:nvPr/>
        </p:nvSpPr>
        <p:spPr>
          <a:xfrm>
            <a:off x="4658701" y="3854313"/>
            <a:ext cx="3717758" cy="1323439"/>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Hands</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a:solidFill>
                  <a:prstClr val="white"/>
                </a:solidFill>
                <a:latin typeface="Arial" panose="020B0604020202020204" pitchFamily="34" charset="0"/>
                <a:cs typeface="Arial" panose="020B0604020202020204" pitchFamily="34" charset="0"/>
              </a:rPr>
              <a:t>on the wheel</a:t>
            </a:r>
          </a:p>
        </p:txBody>
      </p:sp>
      <p:grpSp>
        <p:nvGrpSpPr>
          <p:cNvPr id="10" name="Group 9">
            <a:extLst>
              <a:ext uri="{FF2B5EF4-FFF2-40B4-BE49-F238E27FC236}">
                <a16:creationId xmlns:a16="http://schemas.microsoft.com/office/drawing/2014/main" id="{ED356510-CB7B-43FD-88A2-D6DC3CC3CE6E}"/>
              </a:ext>
            </a:extLst>
          </p:cNvPr>
          <p:cNvGrpSpPr/>
          <p:nvPr/>
        </p:nvGrpSpPr>
        <p:grpSpPr>
          <a:xfrm>
            <a:off x="9474926" y="6322423"/>
            <a:ext cx="2612571" cy="590081"/>
            <a:chOff x="9474926" y="6322423"/>
            <a:chExt cx="2612571" cy="590081"/>
          </a:xfrm>
        </p:grpSpPr>
        <p:sp>
          <p:nvSpPr>
            <p:cNvPr id="11" name="Rectangle 10">
              <a:extLst>
                <a:ext uri="{FF2B5EF4-FFF2-40B4-BE49-F238E27FC236}">
                  <a16:creationId xmlns:a16="http://schemas.microsoft.com/office/drawing/2014/main" id="{FA47F0AA-68BA-488B-94E0-C2C1D5CD338B}"/>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CE7336A-2ED9-49DD-9EC2-D0A30648C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3" name="Straight Connector 12">
              <a:extLst>
                <a:ext uri="{FF2B5EF4-FFF2-40B4-BE49-F238E27FC236}">
                  <a16:creationId xmlns:a16="http://schemas.microsoft.com/office/drawing/2014/main" id="{6B78A74B-A71A-4222-977D-89B66098EFEC}"/>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Slide Number Placeholder 8">
            <a:extLst>
              <a:ext uri="{FF2B5EF4-FFF2-40B4-BE49-F238E27FC236}">
                <a16:creationId xmlns:a16="http://schemas.microsoft.com/office/drawing/2014/main" id="{83DE2090-F9E6-45D4-8FE2-F03B7A9B5D6C}"/>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23</a:t>
            </a:fld>
            <a:endParaRPr lang="en-US" sz="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A86BF8E-5263-4354-A103-B4A7C425CE78}"/>
              </a:ext>
            </a:extLst>
          </p:cNvPr>
          <p:cNvSpPr txBox="1"/>
          <p:nvPr/>
        </p:nvSpPr>
        <p:spPr>
          <a:xfrm>
            <a:off x="1151021" y="322347"/>
            <a:ext cx="9889958" cy="1200329"/>
          </a:xfrm>
          <a:prstGeom prst="rect">
            <a:avLst/>
          </a:prstGeom>
          <a:noFill/>
        </p:spPr>
        <p:txBody>
          <a:bodyPr wrap="square" rtlCol="0">
            <a:spAutoFit/>
          </a:bodyPr>
          <a:lstStyle/>
          <a:p>
            <a:pPr lvl="0" algn="ctr"/>
            <a:r>
              <a:rPr lang="en-US" sz="7200" b="1" dirty="0">
                <a:solidFill>
                  <a:schemeClr val="bg1"/>
                </a:solidFill>
                <a:latin typeface="Arial" panose="020B0604020202020204" pitchFamily="34" charset="0"/>
                <a:cs typeface="Arial" panose="020B0604020202020204" pitchFamily="34" charset="0"/>
              </a:rPr>
              <a:t>Remember… </a:t>
            </a:r>
            <a:r>
              <a:rPr lang="en-US" sz="7200" b="1" dirty="0" err="1">
                <a:solidFill>
                  <a:sysClr val="windowText" lastClr="000000"/>
                </a:solidFill>
                <a:latin typeface="Arial" panose="020B0604020202020204" pitchFamily="34" charset="0"/>
                <a:cs typeface="Arial" panose="020B0604020202020204" pitchFamily="34" charset="0"/>
              </a:rPr>
              <a:t>Jst</a:t>
            </a:r>
            <a:r>
              <a:rPr lang="en-US" sz="7200" b="1" dirty="0">
                <a:solidFill>
                  <a:sysClr val="windowText" lastClr="000000"/>
                </a:solidFill>
                <a:latin typeface="Arial" panose="020B0604020202020204" pitchFamily="34" charset="0"/>
                <a:cs typeface="Arial" panose="020B0604020202020204" pitchFamily="34" charset="0"/>
              </a:rPr>
              <a:t> </a:t>
            </a:r>
            <a:r>
              <a:rPr lang="en-US" sz="7200" b="1" dirty="0" err="1">
                <a:solidFill>
                  <a:sysClr val="windowText" lastClr="000000"/>
                </a:solidFill>
                <a:latin typeface="Arial" panose="020B0604020202020204" pitchFamily="34" charset="0"/>
                <a:cs typeface="Arial" panose="020B0604020202020204" pitchFamily="34" charset="0"/>
              </a:rPr>
              <a:t>Drv</a:t>
            </a:r>
            <a:endParaRPr lang="en-US" sz="7200" b="1" dirty="0">
              <a:solidFill>
                <a:sysClr val="windowText" lastClr="00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B87CEB47-8C41-4962-A086-800E1DA2E535}"/>
              </a:ext>
            </a:extLst>
          </p:cNvPr>
          <p:cNvGrpSpPr/>
          <p:nvPr/>
        </p:nvGrpSpPr>
        <p:grpSpPr>
          <a:xfrm>
            <a:off x="4571076" y="2286404"/>
            <a:ext cx="4050632" cy="3103654"/>
            <a:chOff x="4571076" y="3931604"/>
            <a:chExt cx="4050632" cy="1010653"/>
          </a:xfrm>
        </p:grpSpPr>
        <p:cxnSp>
          <p:nvCxnSpPr>
            <p:cNvPr id="16" name="Straight Connector 15">
              <a:extLst>
                <a:ext uri="{FF2B5EF4-FFF2-40B4-BE49-F238E27FC236}">
                  <a16:creationId xmlns:a16="http://schemas.microsoft.com/office/drawing/2014/main" id="{251FFE7A-04F6-4CC2-89AB-50CD8DDA53B4}"/>
                </a:ext>
              </a:extLst>
            </p:cNvPr>
            <p:cNvCxnSpPr>
              <a:cxnSpLocks/>
            </p:cNvCxnSpPr>
            <p:nvPr/>
          </p:nvCxnSpPr>
          <p:spPr>
            <a:xfrm>
              <a:off x="4571076" y="3931604"/>
              <a:ext cx="0" cy="101065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C35167-A743-4C5C-88FE-C1EDA9889ED1}"/>
                </a:ext>
              </a:extLst>
            </p:cNvPr>
            <p:cNvCxnSpPr>
              <a:cxnSpLocks/>
            </p:cNvCxnSpPr>
            <p:nvPr/>
          </p:nvCxnSpPr>
          <p:spPr>
            <a:xfrm>
              <a:off x="8621708" y="3931604"/>
              <a:ext cx="0" cy="101065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0325A487-79BF-4C81-8975-73F7A06211C2}"/>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77474" y="2117767"/>
            <a:ext cx="2055395" cy="2055395"/>
          </a:xfrm>
          <a:prstGeom prst="rect">
            <a:avLst/>
          </a:prstGeom>
        </p:spPr>
      </p:pic>
      <p:pic>
        <p:nvPicPr>
          <p:cNvPr id="19" name="Picture 18">
            <a:extLst>
              <a:ext uri="{FF2B5EF4-FFF2-40B4-BE49-F238E27FC236}">
                <a16:creationId xmlns:a16="http://schemas.microsoft.com/office/drawing/2014/main" id="{9CDF3C60-C3BE-4A2E-BC50-5F8186970FD1}"/>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896449" y="2286403"/>
            <a:ext cx="1242261" cy="1522077"/>
          </a:xfrm>
          <a:prstGeom prst="rect">
            <a:avLst/>
          </a:prstGeom>
        </p:spPr>
      </p:pic>
      <p:pic>
        <p:nvPicPr>
          <p:cNvPr id="20" name="Picture 19">
            <a:extLst>
              <a:ext uri="{FF2B5EF4-FFF2-40B4-BE49-F238E27FC236}">
                <a16:creationId xmlns:a16="http://schemas.microsoft.com/office/drawing/2014/main" id="{BD27AD53-D21B-442A-B4D1-4FF43433CFD1}"/>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9508867" y="2248405"/>
            <a:ext cx="1877712" cy="1794121"/>
          </a:xfrm>
          <a:prstGeom prst="rect">
            <a:avLst/>
          </a:prstGeom>
        </p:spPr>
      </p:pic>
    </p:spTree>
    <p:extLst>
      <p:ext uri="{BB962C8B-B14F-4D97-AF65-F5344CB8AC3E}">
        <p14:creationId xmlns:p14="http://schemas.microsoft.com/office/powerpoint/2010/main" val="2396554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D9A239-7BF4-AD44-ADC3-B2117EACC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extBox 1">
            <a:extLst>
              <a:ext uri="{FF2B5EF4-FFF2-40B4-BE49-F238E27FC236}">
                <a16:creationId xmlns:a16="http://schemas.microsoft.com/office/drawing/2014/main" id="{FE0A687E-F2FB-47C6-9CD1-410F64027BD7}"/>
              </a:ext>
            </a:extLst>
          </p:cNvPr>
          <p:cNvSpPr txBox="1"/>
          <p:nvPr/>
        </p:nvSpPr>
        <p:spPr>
          <a:xfrm>
            <a:off x="7752520" y="282434"/>
            <a:ext cx="3697357" cy="2308324"/>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Free Safe Driving Resources </a:t>
            </a:r>
          </a:p>
        </p:txBody>
      </p:sp>
      <p:sp>
        <p:nvSpPr>
          <p:cNvPr id="4" name="TextBox 3">
            <a:extLst>
              <a:ext uri="{FF2B5EF4-FFF2-40B4-BE49-F238E27FC236}">
                <a16:creationId xmlns:a16="http://schemas.microsoft.com/office/drawing/2014/main" id="{1B7BEC74-42C7-47EB-88D0-AB80FA2D2C1B}"/>
              </a:ext>
            </a:extLst>
          </p:cNvPr>
          <p:cNvSpPr txBox="1"/>
          <p:nvPr/>
        </p:nvSpPr>
        <p:spPr>
          <a:xfrm>
            <a:off x="7752520" y="2690812"/>
            <a:ext cx="4826000" cy="1631216"/>
          </a:xfrm>
          <a:prstGeom prst="rect">
            <a:avLst/>
          </a:prstGeom>
          <a:noFill/>
        </p:spPr>
        <p:txBody>
          <a:bodyPr wrap="square" rtlCol="0">
            <a:spAutoFit/>
          </a:bodyPr>
          <a:lstStyle/>
          <a:p>
            <a:r>
              <a:rPr lang="en-US" sz="2000" dirty="0">
                <a:solidFill>
                  <a:schemeClr val="bg1"/>
                </a:solidFill>
                <a:latin typeface="Helvetica" pitchFamily="2" charset="0"/>
                <a:cs typeface="Andalus" panose="02010000000000000000" pitchFamily="2" charset="-78"/>
              </a:rPr>
              <a:t>18 East 50</a:t>
            </a:r>
            <a:r>
              <a:rPr lang="en-US" sz="2000" baseline="30000" dirty="0">
                <a:solidFill>
                  <a:schemeClr val="bg1"/>
                </a:solidFill>
                <a:latin typeface="Helvetica" pitchFamily="2" charset="0"/>
                <a:cs typeface="Andalus" panose="02010000000000000000" pitchFamily="2" charset="-78"/>
              </a:rPr>
              <a:t>th</a:t>
            </a:r>
            <a:r>
              <a:rPr lang="en-US" sz="2000" dirty="0">
                <a:solidFill>
                  <a:schemeClr val="bg1"/>
                </a:solidFill>
                <a:latin typeface="Helvetica" pitchFamily="2" charset="0"/>
                <a:cs typeface="Andalus" panose="02010000000000000000" pitchFamily="2" charset="-78"/>
              </a:rPr>
              <a:t> Street </a:t>
            </a:r>
          </a:p>
          <a:p>
            <a:r>
              <a:rPr lang="en-US" sz="2000" dirty="0">
                <a:solidFill>
                  <a:schemeClr val="bg1"/>
                </a:solidFill>
                <a:latin typeface="Helvetica" pitchFamily="2" charset="0"/>
                <a:cs typeface="Andalus" panose="02010000000000000000" pitchFamily="2" charset="-78"/>
              </a:rPr>
              <a:t>New York, NY 10022</a:t>
            </a:r>
          </a:p>
          <a:p>
            <a:r>
              <a:rPr lang="en-US" sz="2000" dirty="0">
                <a:solidFill>
                  <a:schemeClr val="bg1"/>
                </a:solidFill>
                <a:latin typeface="Helvetica" pitchFamily="2" charset="0"/>
                <a:cs typeface="Andalus" panose="02010000000000000000" pitchFamily="2" charset="-78"/>
              </a:rPr>
              <a:t>866-SAFEPATH  (723-3728) </a:t>
            </a:r>
          </a:p>
          <a:p>
            <a:r>
              <a:rPr lang="en-US" sz="2000" dirty="0">
                <a:solidFill>
                  <a:schemeClr val="bg1"/>
                </a:solidFill>
                <a:latin typeface="Helvetica" pitchFamily="2" charset="0"/>
                <a:cs typeface="Andalus" panose="02010000000000000000" pitchFamily="2" charset="-78"/>
              </a:rPr>
              <a:t>info@nrsf.org </a:t>
            </a:r>
          </a:p>
          <a:p>
            <a:r>
              <a:rPr lang="en-US" sz="2000" dirty="0" err="1">
                <a:solidFill>
                  <a:schemeClr val="bg1"/>
                </a:solidFill>
                <a:latin typeface="Helvetica" pitchFamily="2" charset="0"/>
                <a:cs typeface="Andalus" panose="02010000000000000000" pitchFamily="2" charset="-78"/>
              </a:rPr>
              <a:t>www.nrsf.org</a:t>
            </a:r>
            <a:r>
              <a:rPr lang="en-US" sz="2000" dirty="0">
                <a:solidFill>
                  <a:schemeClr val="bg1"/>
                </a:solidFill>
                <a:latin typeface="Helvetica" pitchFamily="2" charset="0"/>
                <a:cs typeface="Andalus" panose="02010000000000000000" pitchFamily="2" charset="-78"/>
              </a:rPr>
              <a:t>  • www.teenlane.org </a:t>
            </a:r>
          </a:p>
        </p:txBody>
      </p:sp>
      <p:pic>
        <p:nvPicPr>
          <p:cNvPr id="5" name="Picture 4">
            <a:extLst>
              <a:ext uri="{FF2B5EF4-FFF2-40B4-BE49-F238E27FC236}">
                <a16:creationId xmlns:a16="http://schemas.microsoft.com/office/drawing/2014/main" id="{ECDC6DA4-D755-4EA3-B2D8-4D93450A7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7110" y="4603391"/>
            <a:ext cx="310339" cy="310956"/>
          </a:xfrm>
          <a:prstGeom prst="rect">
            <a:avLst/>
          </a:prstGeom>
        </p:spPr>
      </p:pic>
      <p:pic>
        <p:nvPicPr>
          <p:cNvPr id="6" name="Picture 5">
            <a:extLst>
              <a:ext uri="{FF2B5EF4-FFF2-40B4-BE49-F238E27FC236}">
                <a16:creationId xmlns:a16="http://schemas.microsoft.com/office/drawing/2014/main" id="{273A9078-00E8-4139-96B8-32FDA6AA5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1251" y="5033126"/>
            <a:ext cx="302057" cy="310955"/>
          </a:xfrm>
          <a:prstGeom prst="rect">
            <a:avLst/>
          </a:prstGeom>
        </p:spPr>
      </p:pic>
      <p:pic>
        <p:nvPicPr>
          <p:cNvPr id="7" name="Picture 6">
            <a:extLst>
              <a:ext uri="{FF2B5EF4-FFF2-40B4-BE49-F238E27FC236}">
                <a16:creationId xmlns:a16="http://schemas.microsoft.com/office/drawing/2014/main" id="{98971BD1-7209-4BCF-9E17-FB68D227F4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6224" y="5462860"/>
            <a:ext cx="312111" cy="312731"/>
          </a:xfrm>
          <a:prstGeom prst="rect">
            <a:avLst/>
          </a:prstGeom>
        </p:spPr>
      </p:pic>
      <p:pic>
        <p:nvPicPr>
          <p:cNvPr id="8" name="Picture 7">
            <a:extLst>
              <a:ext uri="{FF2B5EF4-FFF2-40B4-BE49-F238E27FC236}">
                <a16:creationId xmlns:a16="http://schemas.microsoft.com/office/drawing/2014/main" id="{EA5DD514-498B-471D-951B-BB59E3F4C0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9879" y="5894370"/>
            <a:ext cx="304800" cy="305405"/>
          </a:xfrm>
          <a:prstGeom prst="rect">
            <a:avLst/>
          </a:prstGeom>
        </p:spPr>
      </p:pic>
      <p:sp>
        <p:nvSpPr>
          <p:cNvPr id="9" name="TextBox 8">
            <a:extLst>
              <a:ext uri="{FF2B5EF4-FFF2-40B4-BE49-F238E27FC236}">
                <a16:creationId xmlns:a16="http://schemas.microsoft.com/office/drawing/2014/main" id="{6FDE8442-7EE7-4CA3-A541-949B21081FDE}"/>
              </a:ext>
            </a:extLst>
          </p:cNvPr>
          <p:cNvSpPr txBox="1"/>
          <p:nvPr/>
        </p:nvSpPr>
        <p:spPr>
          <a:xfrm>
            <a:off x="8265532" y="4581134"/>
            <a:ext cx="157089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NRSForg</a:t>
            </a:r>
            <a:endParaRPr lang="en-US" sz="16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3E4E60E-B42A-43B5-BD6C-F5DACA39852E}"/>
              </a:ext>
            </a:extLst>
          </p:cNvPr>
          <p:cNvSpPr txBox="1"/>
          <p:nvPr/>
        </p:nvSpPr>
        <p:spPr>
          <a:xfrm>
            <a:off x="8265532" y="5018879"/>
            <a:ext cx="157089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NRSForg</a:t>
            </a:r>
            <a:endParaRPr lang="en-US"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DD6DC8C-43FA-4EFA-9675-EC010E897773}"/>
              </a:ext>
            </a:extLst>
          </p:cNvPr>
          <p:cNvSpPr txBox="1"/>
          <p:nvPr/>
        </p:nvSpPr>
        <p:spPr>
          <a:xfrm>
            <a:off x="8265532" y="5456624"/>
            <a:ext cx="1570892"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NRSForg</a:t>
            </a:r>
            <a:endParaRPr lang="en-US"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7853EA2-3B37-4E4F-9CB8-850F136CBF2E}"/>
              </a:ext>
            </a:extLst>
          </p:cNvPr>
          <p:cNvSpPr txBox="1"/>
          <p:nvPr/>
        </p:nvSpPr>
        <p:spPr>
          <a:xfrm>
            <a:off x="8265532" y="5894370"/>
            <a:ext cx="1878591"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nationalroadsafety</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32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AB158F-0224-4A2F-872B-405AB49C725A}"/>
              </a:ext>
            </a:extLst>
          </p:cNvPr>
          <p:cNvSpPr/>
          <p:nvPr/>
        </p:nvSpPr>
        <p:spPr>
          <a:xfrm>
            <a:off x="0" y="0"/>
            <a:ext cx="121919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8">
            <a:extLst>
              <a:ext uri="{FF2B5EF4-FFF2-40B4-BE49-F238E27FC236}">
                <a16:creationId xmlns:a16="http://schemas.microsoft.com/office/drawing/2014/main" id="{811654B7-203A-B84B-A97A-84034253467E}"/>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3</a:t>
            </a:fld>
            <a:endParaRPr lang="en-US" sz="800" dirty="0">
              <a:solidFill>
                <a:srgbClr val="005CB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2E78840-A365-4EB2-9B0F-5D88782A61A6}"/>
              </a:ext>
            </a:extLst>
          </p:cNvPr>
          <p:cNvSpPr txBox="1"/>
          <p:nvPr/>
        </p:nvSpPr>
        <p:spPr>
          <a:xfrm>
            <a:off x="676656" y="1039197"/>
            <a:ext cx="10838688" cy="2308324"/>
          </a:xfrm>
          <a:prstGeom prst="rect">
            <a:avLst/>
          </a:prstGeom>
          <a:noFill/>
        </p:spPr>
        <p:txBody>
          <a:bodyPr wrap="square" rtlCol="0">
            <a:spAutoFit/>
          </a:bodyPr>
          <a:lstStyle/>
          <a:p>
            <a:pPr algn="ctr"/>
            <a:r>
              <a:rPr lang="en-US" sz="7200" b="1" dirty="0">
                <a:solidFill>
                  <a:srgbClr val="005CB9"/>
                </a:solidFill>
                <a:latin typeface="Arial" panose="020B0604020202020204" pitchFamily="34" charset="0"/>
                <a:cs typeface="Arial" panose="020B0604020202020204" pitchFamily="34" charset="0"/>
              </a:rPr>
              <a:t>What is </a:t>
            </a:r>
            <a:r>
              <a:rPr lang="en-US" sz="7200" b="1" dirty="0">
                <a:latin typeface="Arial" panose="020B0604020202020204" pitchFamily="34" charset="0"/>
                <a:cs typeface="Arial" panose="020B0604020202020204" pitchFamily="34" charset="0"/>
              </a:rPr>
              <a:t>Aggressive</a:t>
            </a:r>
            <a:r>
              <a:rPr lang="en-US" sz="7200" b="1" dirty="0">
                <a:solidFill>
                  <a:schemeClr val="bg1"/>
                </a:solidFill>
                <a:latin typeface="Arial" panose="020B0604020202020204" pitchFamily="34" charset="0"/>
                <a:cs typeface="Arial" panose="020B0604020202020204" pitchFamily="34" charset="0"/>
              </a:rPr>
              <a:t> </a:t>
            </a:r>
            <a:r>
              <a:rPr lang="en-US" sz="7200" b="1" dirty="0">
                <a:solidFill>
                  <a:srgbClr val="005CB9"/>
                </a:solidFill>
                <a:latin typeface="Arial" panose="020B0604020202020204" pitchFamily="34" charset="0"/>
                <a:cs typeface="Arial" panose="020B0604020202020204" pitchFamily="34" charset="0"/>
              </a:rPr>
              <a:t>Driving?</a:t>
            </a:r>
          </a:p>
        </p:txBody>
      </p:sp>
      <p:pic>
        <p:nvPicPr>
          <p:cNvPr id="11" name="Picture 6" descr="c-sidincar">
            <a:extLst>
              <a:ext uri="{FF2B5EF4-FFF2-40B4-BE49-F238E27FC236}">
                <a16:creationId xmlns:a16="http://schemas.microsoft.com/office/drawing/2014/main" id="{4A0D5997-961E-4C8D-9338-65F48D82AB0C}"/>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01002" y="3429000"/>
            <a:ext cx="3353159" cy="2209800"/>
          </a:xfrm>
          <a:prstGeom prst="rect">
            <a:avLst/>
          </a:prstGeom>
          <a:noFill/>
          <a:ln w="9525">
            <a:noFill/>
            <a:miter lim="800000"/>
            <a:headEnd/>
            <a:tailEnd/>
          </a:ln>
          <a:effectLst>
            <a:outerShdw blurRad="76200" dir="13500000" sy="23000" kx="1200000" algn="br" rotWithShape="0">
              <a:prstClr val="black">
                <a:alpha val="20000"/>
              </a:prstClr>
            </a:outerShdw>
          </a:effectLst>
        </p:spPr>
      </p:pic>
      <p:grpSp>
        <p:nvGrpSpPr>
          <p:cNvPr id="15" name="Group 14">
            <a:extLst>
              <a:ext uri="{FF2B5EF4-FFF2-40B4-BE49-F238E27FC236}">
                <a16:creationId xmlns:a16="http://schemas.microsoft.com/office/drawing/2014/main" id="{7E150268-DC73-4397-8634-7C4BDC603511}"/>
              </a:ext>
            </a:extLst>
          </p:cNvPr>
          <p:cNvGrpSpPr/>
          <p:nvPr/>
        </p:nvGrpSpPr>
        <p:grpSpPr>
          <a:xfrm>
            <a:off x="9474926" y="6322423"/>
            <a:ext cx="2612571" cy="590081"/>
            <a:chOff x="9474926" y="6322423"/>
            <a:chExt cx="2612571" cy="590081"/>
          </a:xfrm>
        </p:grpSpPr>
        <p:sp>
          <p:nvSpPr>
            <p:cNvPr id="16" name="Rectangle 15">
              <a:extLst>
                <a:ext uri="{FF2B5EF4-FFF2-40B4-BE49-F238E27FC236}">
                  <a16:creationId xmlns:a16="http://schemas.microsoft.com/office/drawing/2014/main" id="{C8658556-994E-44DA-8FDC-41794161FAF4}"/>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A9FBA26-CE87-4A9E-86A8-B1A8D4BB2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9" name="Straight Connector 18">
              <a:extLst>
                <a:ext uri="{FF2B5EF4-FFF2-40B4-BE49-F238E27FC236}">
                  <a16:creationId xmlns:a16="http://schemas.microsoft.com/office/drawing/2014/main" id="{AD1810E6-18A2-4581-BD73-0A9D65832E47}"/>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16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284F239-B956-4763-A951-ED00B70F7AA5}"/>
              </a:ext>
            </a:extLst>
          </p:cNvPr>
          <p:cNvSpPr/>
          <p:nvPr/>
        </p:nvSpPr>
        <p:spPr>
          <a:xfrm>
            <a:off x="0" y="0"/>
            <a:ext cx="121919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8">
            <a:extLst>
              <a:ext uri="{FF2B5EF4-FFF2-40B4-BE49-F238E27FC236}">
                <a16:creationId xmlns:a16="http://schemas.microsoft.com/office/drawing/2014/main" id="{B5EA428C-652B-6945-8B0D-20E2B3C6EFAD}"/>
              </a:ext>
            </a:extLst>
          </p:cNvPr>
          <p:cNvSpPr>
            <a:spLocks noGrp="1"/>
          </p:cNvSpPr>
          <p:nvPr>
            <p:ph type="sldNum" sz="quarter" idx="12"/>
          </p:nvPr>
        </p:nvSpPr>
        <p:spPr>
          <a:xfrm>
            <a:off x="100359" y="6535882"/>
            <a:ext cx="826701" cy="322118"/>
          </a:xfrm>
        </p:spPr>
        <p:txBody>
          <a:bodyPr/>
          <a:lstStyle/>
          <a:p>
            <a:pPr algn="l"/>
            <a:fld id="{8546711A-3ACE-4502-A944-5F848500C5E6}" type="slidenum">
              <a:rPr lang="en-US" sz="800" smtClean="0">
                <a:latin typeface="Arial" panose="020B0604020202020204" pitchFamily="34" charset="0"/>
                <a:cs typeface="Arial" panose="020B0604020202020204" pitchFamily="34" charset="0"/>
              </a:rPr>
              <a:pPr algn="l"/>
              <a:t>4</a:t>
            </a:fld>
            <a:endParaRPr lang="en-US" sz="800"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CED0C854-C9B0-074B-9101-970A90BBEA80}"/>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4</a:t>
            </a:fld>
            <a:endParaRPr lang="en-US" sz="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A7663FC-A06D-4D0D-BBDD-2085FA059B42}"/>
              </a:ext>
            </a:extLst>
          </p:cNvPr>
          <p:cNvSpPr txBox="1"/>
          <p:nvPr/>
        </p:nvSpPr>
        <p:spPr>
          <a:xfrm>
            <a:off x="1779395" y="2497976"/>
            <a:ext cx="8633210" cy="1862048"/>
          </a:xfrm>
          <a:prstGeom prst="rect">
            <a:avLst/>
          </a:prstGeom>
          <a:noFill/>
        </p:spPr>
        <p:txBody>
          <a:bodyPr wrap="square" rtlCol="0">
            <a:spAutoFit/>
          </a:bodyPr>
          <a:lstStyle/>
          <a:p>
            <a:pPr algn="ctr">
              <a:lnSpc>
                <a:spcPts val="6900"/>
              </a:lnSpc>
            </a:pPr>
            <a:r>
              <a:rPr lang="en-US" sz="6600" b="1" dirty="0">
                <a:solidFill>
                  <a:srgbClr val="005CB9"/>
                </a:solidFill>
                <a:latin typeface="Arial" panose="020B0604020202020204" pitchFamily="34" charset="0"/>
                <a:cs typeface="Arial" panose="020B0604020202020204" pitchFamily="34" charset="0"/>
              </a:rPr>
              <a:t>Aggressive</a:t>
            </a:r>
            <a:r>
              <a:rPr lang="en-US" sz="6600" b="1" dirty="0">
                <a:solidFill>
                  <a:schemeClr val="bg1"/>
                </a:solidFill>
                <a:latin typeface="Arial" panose="020B0604020202020204" pitchFamily="34" charset="0"/>
                <a:cs typeface="Arial" panose="020B0604020202020204" pitchFamily="34" charset="0"/>
              </a:rPr>
              <a:t> </a:t>
            </a:r>
            <a:r>
              <a:rPr lang="en-US" sz="6600" b="1" dirty="0">
                <a:latin typeface="Arial" panose="020B0604020202020204" pitchFamily="34" charset="0"/>
                <a:cs typeface="Arial" panose="020B0604020202020204" pitchFamily="34" charset="0"/>
              </a:rPr>
              <a:t>Driving</a:t>
            </a:r>
            <a:r>
              <a:rPr lang="en-US" sz="6600" b="1" dirty="0">
                <a:solidFill>
                  <a:srgbClr val="005CB9"/>
                </a:solidFill>
                <a:latin typeface="Arial" panose="020B0604020202020204" pitchFamily="34" charset="0"/>
                <a:cs typeface="Arial" panose="020B0604020202020204" pitchFamily="34" charset="0"/>
              </a:rPr>
              <a:t> Situations</a:t>
            </a:r>
            <a:r>
              <a:rPr lang="en-US" sz="6600" b="1" dirty="0">
                <a:solidFill>
                  <a:schemeClr val="accent1"/>
                </a:solidFill>
                <a:latin typeface="Arial" panose="020B0604020202020204" pitchFamily="34" charset="0"/>
                <a:cs typeface="Arial" panose="020B0604020202020204" pitchFamily="34" charset="0"/>
              </a:rPr>
              <a:t> </a:t>
            </a:r>
          </a:p>
        </p:txBody>
      </p:sp>
      <p:grpSp>
        <p:nvGrpSpPr>
          <p:cNvPr id="24" name="Group 23">
            <a:extLst>
              <a:ext uri="{FF2B5EF4-FFF2-40B4-BE49-F238E27FC236}">
                <a16:creationId xmlns:a16="http://schemas.microsoft.com/office/drawing/2014/main" id="{F4657315-C9E9-4393-8D0E-8C72F8109E19}"/>
              </a:ext>
            </a:extLst>
          </p:cNvPr>
          <p:cNvGrpSpPr/>
          <p:nvPr/>
        </p:nvGrpSpPr>
        <p:grpSpPr>
          <a:xfrm>
            <a:off x="9474926" y="6322423"/>
            <a:ext cx="2612571" cy="590081"/>
            <a:chOff x="9474926" y="6322423"/>
            <a:chExt cx="2612571" cy="590081"/>
          </a:xfrm>
        </p:grpSpPr>
        <p:sp>
          <p:nvSpPr>
            <p:cNvPr id="25" name="Rectangle 24">
              <a:extLst>
                <a:ext uri="{FF2B5EF4-FFF2-40B4-BE49-F238E27FC236}">
                  <a16:creationId xmlns:a16="http://schemas.microsoft.com/office/drawing/2014/main" id="{54BCAB29-37F8-4E77-A778-E9CF0399E854}"/>
                </a:ext>
              </a:extLst>
            </p:cNvPr>
            <p:cNvSpPr/>
            <p:nvPr/>
          </p:nvSpPr>
          <p:spPr>
            <a:xfrm>
              <a:off x="9474926" y="6322423"/>
              <a:ext cx="2612571" cy="304800"/>
            </a:xfrm>
            <a:prstGeom prst="rect">
              <a:avLst/>
            </a:prstGeom>
            <a:solidFill>
              <a:srgbClr val="005DB9"/>
            </a:solidFill>
            <a:ln w="12700">
              <a:solidFill>
                <a:srgbClr val="005D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173B036-C7A2-4D75-9096-222437F78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28" name="Straight Connector 27">
              <a:extLst>
                <a:ext uri="{FF2B5EF4-FFF2-40B4-BE49-F238E27FC236}">
                  <a16:creationId xmlns:a16="http://schemas.microsoft.com/office/drawing/2014/main" id="{53CC0BC5-8929-4C51-A09B-35B299CA9F9E}"/>
                </a:ext>
              </a:extLst>
            </p:cNvPr>
            <p:cNvCxnSpPr/>
            <p:nvPr/>
          </p:nvCxnSpPr>
          <p:spPr>
            <a:xfrm>
              <a:off x="11669486" y="6635978"/>
              <a:ext cx="0" cy="276526"/>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686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tailgating.tif">
            <a:extLst>
              <a:ext uri="{FF2B5EF4-FFF2-40B4-BE49-F238E27FC236}">
                <a16:creationId xmlns:a16="http://schemas.microsoft.com/office/drawing/2014/main" id="{80AE614F-214D-43D6-B901-EE1B2E93DC0A}"/>
              </a:ext>
            </a:extLst>
          </p:cNvPr>
          <p:cNvPicPr>
            <a:picLocks noChangeAspect="1"/>
          </p:cNvPicPr>
          <p:nvPr/>
        </p:nvPicPr>
        <p:blipFill rotWithShape="1">
          <a:blip r:embed="rId3" cstate="print"/>
          <a:srcRect l="1079" t="8346" r="397" b="16169"/>
          <a:stretch/>
        </p:blipFill>
        <p:spPr>
          <a:xfrm>
            <a:off x="0" y="1"/>
            <a:ext cx="12319871" cy="6858000"/>
          </a:xfrm>
          <a:prstGeom prst="rect">
            <a:avLst/>
          </a:prstGeom>
        </p:spPr>
      </p:pic>
      <p:grpSp>
        <p:nvGrpSpPr>
          <p:cNvPr id="13" name="Group 12">
            <a:extLst>
              <a:ext uri="{FF2B5EF4-FFF2-40B4-BE49-F238E27FC236}">
                <a16:creationId xmlns:a16="http://schemas.microsoft.com/office/drawing/2014/main" id="{90A5A58B-733A-234F-8E19-A54E15EB2B08}"/>
              </a:ext>
            </a:extLst>
          </p:cNvPr>
          <p:cNvGrpSpPr/>
          <p:nvPr/>
        </p:nvGrpSpPr>
        <p:grpSpPr>
          <a:xfrm>
            <a:off x="9474926" y="6322423"/>
            <a:ext cx="2612571" cy="590081"/>
            <a:chOff x="9474926" y="6322423"/>
            <a:chExt cx="2612571" cy="590081"/>
          </a:xfrm>
        </p:grpSpPr>
        <p:sp>
          <p:nvSpPr>
            <p:cNvPr id="14" name="Rectangle 13">
              <a:extLst>
                <a:ext uri="{FF2B5EF4-FFF2-40B4-BE49-F238E27FC236}">
                  <a16:creationId xmlns:a16="http://schemas.microsoft.com/office/drawing/2014/main" id="{44BF6C45-5EB4-B24C-A3CC-F78D98362FD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F34121E-7712-5C4D-9100-78F5513DC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6" name="Straight Connector 15">
              <a:extLst>
                <a:ext uri="{FF2B5EF4-FFF2-40B4-BE49-F238E27FC236}">
                  <a16:creationId xmlns:a16="http://schemas.microsoft.com/office/drawing/2014/main" id="{A86AD6DA-CDDD-4E46-9B67-8EB2DCB48C3C}"/>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Slide Number Placeholder 8">
            <a:extLst>
              <a:ext uri="{FF2B5EF4-FFF2-40B4-BE49-F238E27FC236}">
                <a16:creationId xmlns:a16="http://schemas.microsoft.com/office/drawing/2014/main" id="{515C9A89-D3BF-E641-BF04-461E0B7F69EB}"/>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5</a:t>
            </a:fld>
            <a:endParaRPr lang="en-US" sz="800" dirty="0">
              <a:solidFill>
                <a:srgbClr val="005CB9"/>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B73C6B7-70E0-434B-8CC7-79453075EA78}"/>
              </a:ext>
            </a:extLst>
          </p:cNvPr>
          <p:cNvSpPr txBox="1"/>
          <p:nvPr/>
        </p:nvSpPr>
        <p:spPr>
          <a:xfrm>
            <a:off x="393627" y="0"/>
            <a:ext cx="10497312"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Tailgating</a:t>
            </a:r>
            <a:endParaRPr lang="en-US" sz="7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14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426FE6-730D-48EE-81BC-1F53E503B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B4E0DC8-8606-2E46-A02E-88AEA63D2003}"/>
              </a:ext>
            </a:extLst>
          </p:cNvPr>
          <p:cNvGrpSpPr/>
          <p:nvPr/>
        </p:nvGrpSpPr>
        <p:grpSpPr>
          <a:xfrm>
            <a:off x="9474926" y="6322423"/>
            <a:ext cx="2612571" cy="590081"/>
            <a:chOff x="9474926" y="6322423"/>
            <a:chExt cx="2612571" cy="590081"/>
          </a:xfrm>
        </p:grpSpPr>
        <p:sp>
          <p:nvSpPr>
            <p:cNvPr id="11" name="Rectangle 10">
              <a:extLst>
                <a:ext uri="{FF2B5EF4-FFF2-40B4-BE49-F238E27FC236}">
                  <a16:creationId xmlns:a16="http://schemas.microsoft.com/office/drawing/2014/main" id="{0F9B5AC8-B2CA-5043-BD44-39AA9586418B}"/>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BA4C366-7529-E147-BF46-9EE438295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3" name="Straight Connector 12">
              <a:extLst>
                <a:ext uri="{FF2B5EF4-FFF2-40B4-BE49-F238E27FC236}">
                  <a16:creationId xmlns:a16="http://schemas.microsoft.com/office/drawing/2014/main" id="{3EFC2D1F-E4D5-9F4B-8CCB-381126813016}"/>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Slide Number Placeholder 8">
            <a:extLst>
              <a:ext uri="{FF2B5EF4-FFF2-40B4-BE49-F238E27FC236}">
                <a16:creationId xmlns:a16="http://schemas.microsoft.com/office/drawing/2014/main" id="{A7936996-286B-B54E-A838-A1A85AD45154}"/>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6</a:t>
            </a:fld>
            <a:endParaRPr lang="en-US" sz="800" dirty="0">
              <a:latin typeface="Arial" panose="020B0604020202020204" pitchFamily="34" charset="0"/>
              <a:cs typeface="Arial" panose="020B0604020202020204" pitchFamily="34" charset="0"/>
            </a:endParaRPr>
          </a:p>
        </p:txBody>
      </p:sp>
      <p:pic>
        <p:nvPicPr>
          <p:cNvPr id="2" name="NRSF-Tailgating.mov">
            <a:hlinkClick r:id="" action="ppaction://media"/>
            <a:extLst>
              <a:ext uri="{FF2B5EF4-FFF2-40B4-BE49-F238E27FC236}">
                <a16:creationId xmlns:a16="http://schemas.microsoft.com/office/drawing/2014/main" id="{3B424F0F-9B24-9F42-AEC9-8023188FC91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32000" y="0"/>
            <a:ext cx="8128000" cy="6096000"/>
          </a:xfrm>
          <a:prstGeom prst="rect">
            <a:avLst/>
          </a:prstGeom>
        </p:spPr>
      </p:pic>
    </p:spTree>
    <p:extLst>
      <p:ext uri="{BB962C8B-B14F-4D97-AF65-F5344CB8AC3E}">
        <p14:creationId xmlns:p14="http://schemas.microsoft.com/office/powerpoint/2010/main" val="417593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UG%20OUT%201.jpg">
            <a:extLst>
              <a:ext uri="{FF2B5EF4-FFF2-40B4-BE49-F238E27FC236}">
                <a16:creationId xmlns:a16="http://schemas.microsoft.com/office/drawing/2014/main" id="{C1AFA831-8EE7-4221-972C-D44B848E0C68}"/>
              </a:ext>
            </a:extLst>
          </p:cNvPr>
          <p:cNvPicPr>
            <a:picLocks noChangeAspect="1"/>
          </p:cNvPicPr>
          <p:nvPr/>
        </p:nvPicPr>
        <p:blipFill rotWithShape="1">
          <a:blip r:embed="rId3" cstate="print"/>
          <a:srcRect l="6247" t="1496" r="24685" b="2096"/>
          <a:stretch/>
        </p:blipFill>
        <p:spPr>
          <a:xfrm>
            <a:off x="4991725" y="-1"/>
            <a:ext cx="7200275" cy="6858001"/>
          </a:xfrm>
          <a:prstGeom prst="rect">
            <a:avLst/>
          </a:prstGeom>
        </p:spPr>
      </p:pic>
      <p:grpSp>
        <p:nvGrpSpPr>
          <p:cNvPr id="7" name="Group 6">
            <a:extLst>
              <a:ext uri="{FF2B5EF4-FFF2-40B4-BE49-F238E27FC236}">
                <a16:creationId xmlns:a16="http://schemas.microsoft.com/office/drawing/2014/main" id="{EFC8B7FF-4A8A-4E46-BA1D-920CB80DA75B}"/>
              </a:ext>
            </a:extLst>
          </p:cNvPr>
          <p:cNvGrpSpPr/>
          <p:nvPr/>
        </p:nvGrpSpPr>
        <p:grpSpPr>
          <a:xfrm>
            <a:off x="9474926" y="6322423"/>
            <a:ext cx="2612571" cy="590081"/>
            <a:chOff x="9474926" y="6322423"/>
            <a:chExt cx="2612571" cy="590081"/>
          </a:xfrm>
        </p:grpSpPr>
        <p:sp>
          <p:nvSpPr>
            <p:cNvPr id="8" name="Rectangle 7">
              <a:extLst>
                <a:ext uri="{FF2B5EF4-FFF2-40B4-BE49-F238E27FC236}">
                  <a16:creationId xmlns:a16="http://schemas.microsoft.com/office/drawing/2014/main" id="{B570C001-6F66-F949-B186-65776465C255}"/>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3309E8-6B17-F24F-8F82-4D5FDF7AC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0" name="Straight Connector 9">
              <a:extLst>
                <a:ext uri="{FF2B5EF4-FFF2-40B4-BE49-F238E27FC236}">
                  <a16:creationId xmlns:a16="http://schemas.microsoft.com/office/drawing/2014/main" id="{6CC6786D-388A-E940-A809-490866B66373}"/>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8">
            <a:extLst>
              <a:ext uri="{FF2B5EF4-FFF2-40B4-BE49-F238E27FC236}">
                <a16:creationId xmlns:a16="http://schemas.microsoft.com/office/drawing/2014/main" id="{6DEE6A7A-8A16-DA41-9A3A-8048AF5C2952}"/>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solidFill>
                  <a:srgbClr val="005CB9"/>
                </a:solidFill>
                <a:latin typeface="Arial" panose="020B0604020202020204" pitchFamily="34" charset="0"/>
                <a:cs typeface="Arial" panose="020B0604020202020204" pitchFamily="34" charset="0"/>
              </a:rPr>
              <a:pPr algn="l"/>
              <a:t>7</a:t>
            </a:fld>
            <a:endParaRPr lang="en-US" sz="800" dirty="0">
              <a:solidFill>
                <a:srgbClr val="005CB9"/>
              </a:solidFill>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49D6103B-DB4C-4BFA-9E16-80E1E6AD61C2}"/>
              </a:ext>
            </a:extLst>
          </p:cNvPr>
          <p:cNvSpPr txBox="1">
            <a:spLocks noChangeArrowheads="1"/>
          </p:cNvSpPr>
          <p:nvPr/>
        </p:nvSpPr>
        <p:spPr bwMode="auto">
          <a:xfrm>
            <a:off x="276217" y="344096"/>
            <a:ext cx="4715508" cy="2044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en-US" b="1" dirty="0">
                <a:solidFill>
                  <a:schemeClr val="bg1"/>
                </a:solidFill>
                <a:latin typeface="Arial" panose="020B0604020202020204" pitchFamily="34" charset="0"/>
                <a:cs typeface="Arial" panose="020B0604020202020204" pitchFamily="34" charset="0"/>
              </a:rPr>
              <a:t>What </a:t>
            </a:r>
            <a:r>
              <a:rPr lang="en-US" b="1" dirty="0">
                <a:latin typeface="Arial" panose="020B0604020202020204" pitchFamily="34" charset="0"/>
                <a:cs typeface="Arial" panose="020B0604020202020204" pitchFamily="34" charset="0"/>
              </a:rPr>
              <a:t>behaviors</a:t>
            </a:r>
            <a:r>
              <a:rPr lang="en-US" b="1" dirty="0">
                <a:solidFill>
                  <a:schemeClr val="bg1"/>
                </a:solidFill>
                <a:latin typeface="Arial" panose="020B0604020202020204" pitchFamily="34" charset="0"/>
                <a:cs typeface="Arial" panose="020B0604020202020204" pitchFamily="34" charset="0"/>
              </a:rPr>
              <a:t>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are expressed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by </a:t>
            </a:r>
            <a:r>
              <a:rPr lang="en-US" b="1" dirty="0">
                <a:latin typeface="Arial" panose="020B0604020202020204" pitchFamily="34" charset="0"/>
                <a:cs typeface="Arial" panose="020B0604020202020204" pitchFamily="34" charset="0"/>
              </a:rPr>
              <a:t>Big Sid</a:t>
            </a:r>
            <a:r>
              <a:rPr lang="en-US" b="1" dirty="0">
                <a:solidFill>
                  <a:schemeClr val="bg1"/>
                </a:solidFill>
                <a:latin typeface="Arial" panose="020B0604020202020204" pitchFamily="34" charset="0"/>
                <a:cs typeface="Arial" panose="020B0604020202020204" pitchFamily="34" charset="0"/>
              </a:rPr>
              <a:t>?</a:t>
            </a:r>
          </a:p>
        </p:txBody>
      </p:sp>
      <p:sp>
        <p:nvSpPr>
          <p:cNvPr id="13" name="Rectangle 4">
            <a:extLst>
              <a:ext uri="{FF2B5EF4-FFF2-40B4-BE49-F238E27FC236}">
                <a16:creationId xmlns:a16="http://schemas.microsoft.com/office/drawing/2014/main" id="{DA590B8B-794C-42B5-B63D-A0480E2984BF}"/>
              </a:ext>
            </a:extLst>
          </p:cNvPr>
          <p:cNvSpPr>
            <a:spLocks noChangeArrowheads="1"/>
          </p:cNvSpPr>
          <p:nvPr/>
        </p:nvSpPr>
        <p:spPr bwMode="auto">
          <a:xfrm>
            <a:off x="329329" y="3053241"/>
            <a:ext cx="4784684" cy="2443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bg1"/>
              </a:buClr>
              <a:buSzPts val="2800"/>
              <a:buFont typeface="Arial" pitchFamily="34" charset="0"/>
              <a:buChar char="•"/>
              <a:tabLst/>
            </a:pPr>
            <a:r>
              <a:rPr kumimoji="0" lang="en-US" sz="2800" i="0" u="none" strike="noStrike" cap="none" normalizeH="0" baseline="0" dirty="0">
                <a:ln>
                  <a:noFill/>
                </a:ln>
                <a:solidFill>
                  <a:schemeClr val="bg1"/>
                </a:solidFill>
                <a:effectLst/>
                <a:latin typeface="Arial" panose="020B0604020202020204" pitchFamily="34" charset="0"/>
                <a:cs typeface="Arial" panose="020B0604020202020204" pitchFamily="34" charset="0"/>
              </a:rPr>
              <a:t>Impatience</a:t>
            </a:r>
          </a:p>
          <a:p>
            <a:pPr marL="342900" marR="0" lvl="0" indent="-342900" algn="l" defTabSz="914400" rtl="0" eaLnBrk="0" fontAlgn="base" latinLnBrk="0" hangingPunct="0">
              <a:lnSpc>
                <a:spcPct val="100000"/>
              </a:lnSpc>
              <a:spcBef>
                <a:spcPct val="20000"/>
              </a:spcBef>
              <a:spcAft>
                <a:spcPct val="0"/>
              </a:spcAft>
              <a:buClr>
                <a:schemeClr val="bg1"/>
              </a:buClr>
              <a:buSzPts val="2800"/>
              <a:buFont typeface="Arial" pitchFamily="34" charset="0"/>
              <a:buChar char="•"/>
              <a:tabLst/>
            </a:pPr>
            <a:r>
              <a:rPr lang="en-US" sz="2800" dirty="0">
                <a:latin typeface="Arial" panose="020B0604020202020204" pitchFamily="34" charset="0"/>
                <a:cs typeface="Arial" panose="020B0604020202020204" pitchFamily="34" charset="0"/>
              </a:rPr>
              <a:t>Aggression</a:t>
            </a:r>
          </a:p>
          <a:p>
            <a:pPr marL="342900" marR="0" lvl="0" indent="-342900" algn="l" defTabSz="914400" rtl="0" eaLnBrk="0" fontAlgn="base" latinLnBrk="0" hangingPunct="0">
              <a:lnSpc>
                <a:spcPct val="100000"/>
              </a:lnSpc>
              <a:spcBef>
                <a:spcPct val="20000"/>
              </a:spcBef>
              <a:spcAft>
                <a:spcPct val="0"/>
              </a:spcAft>
              <a:buClr>
                <a:schemeClr val="bg1"/>
              </a:buClr>
              <a:buSzPts val="2800"/>
              <a:buFont typeface="Arial" pitchFamily="34" charset="0"/>
              <a:buChar char="•"/>
              <a:tabLst/>
            </a:pPr>
            <a:r>
              <a:rPr kumimoji="0" lang="en-US" sz="2800" i="0" u="none" strike="noStrike" cap="none" normalizeH="0" baseline="0" dirty="0">
                <a:ln>
                  <a:noFill/>
                </a:ln>
                <a:solidFill>
                  <a:schemeClr val="bg1"/>
                </a:solidFill>
                <a:effectLst/>
                <a:latin typeface="Arial" panose="020B0604020202020204" pitchFamily="34" charset="0"/>
                <a:cs typeface="Arial" panose="020B0604020202020204" pitchFamily="34" charset="0"/>
              </a:rPr>
              <a:t>Anger</a:t>
            </a:r>
          </a:p>
          <a:p>
            <a:pPr marL="342900" marR="0" lvl="0" indent="-342900" algn="l" defTabSz="914400" rtl="0" eaLnBrk="0" fontAlgn="base" latinLnBrk="0" hangingPunct="0">
              <a:lnSpc>
                <a:spcPct val="100000"/>
              </a:lnSpc>
              <a:spcBef>
                <a:spcPct val="20000"/>
              </a:spcBef>
              <a:spcAft>
                <a:spcPct val="0"/>
              </a:spcAft>
              <a:buClr>
                <a:schemeClr val="bg1"/>
              </a:buClr>
              <a:buSzPts val="2800"/>
              <a:buFont typeface="Arial" pitchFamily="34" charset="0"/>
              <a:buChar char="•"/>
              <a:tabLst/>
            </a:pPr>
            <a:r>
              <a:rPr kumimoji="0" lang="en-US" sz="2800" i="0" u="none" strike="noStrike" cap="none" normalizeH="0" baseline="0" dirty="0">
                <a:ln>
                  <a:noFill/>
                </a:ln>
                <a:effectLst/>
                <a:latin typeface="Arial" panose="020B0604020202020204" pitchFamily="34" charset="0"/>
                <a:cs typeface="Arial" panose="020B0604020202020204" pitchFamily="34" charset="0"/>
              </a:rPr>
              <a:t>Disregard for other </a:t>
            </a:r>
            <a:br>
              <a:rPr kumimoji="0" lang="en-US" sz="2800" i="0" u="none" strike="noStrike" cap="none" normalizeH="0" baseline="0" dirty="0">
                <a:ln>
                  <a:noFill/>
                </a:ln>
                <a:effectLst/>
                <a:latin typeface="Arial" panose="020B0604020202020204" pitchFamily="34" charset="0"/>
                <a:cs typeface="Arial" panose="020B0604020202020204" pitchFamily="34" charset="0"/>
              </a:rPr>
            </a:br>
            <a:r>
              <a:rPr kumimoji="0" lang="en-US" sz="2800" i="0" u="none" strike="noStrike" cap="none" normalizeH="0" baseline="0" dirty="0">
                <a:ln>
                  <a:noFill/>
                </a:ln>
                <a:effectLst/>
                <a:latin typeface="Arial" panose="020B0604020202020204" pitchFamily="34" charset="0"/>
                <a:cs typeface="Arial" panose="020B0604020202020204" pitchFamily="34" charset="0"/>
              </a:rPr>
              <a:t>drivers</a:t>
            </a:r>
          </a:p>
        </p:txBody>
      </p:sp>
    </p:spTree>
    <p:extLst>
      <p:ext uri="{BB962C8B-B14F-4D97-AF65-F5344CB8AC3E}">
        <p14:creationId xmlns:p14="http://schemas.microsoft.com/office/powerpoint/2010/main" val="418081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uke.tail.jpg">
            <a:extLst>
              <a:ext uri="{FF2B5EF4-FFF2-40B4-BE49-F238E27FC236}">
                <a16:creationId xmlns:a16="http://schemas.microsoft.com/office/drawing/2014/main" id="{F6BA7CEE-4ACF-413C-BD20-84C06D54BD7A}"/>
              </a:ext>
            </a:extLst>
          </p:cNvPr>
          <p:cNvPicPr>
            <a:picLocks noChangeAspect="1"/>
          </p:cNvPicPr>
          <p:nvPr/>
        </p:nvPicPr>
        <p:blipFill rotWithShape="1">
          <a:blip r:embed="rId3" cstate="print"/>
          <a:srcRect l="4147" t="-1" r="12205" b="-1"/>
          <a:stretch/>
        </p:blipFill>
        <p:spPr>
          <a:xfrm>
            <a:off x="4916774" y="0"/>
            <a:ext cx="7275225" cy="6857999"/>
          </a:xfrm>
          <a:prstGeom prst="rect">
            <a:avLst/>
          </a:prstGeom>
        </p:spPr>
      </p:pic>
      <p:sp>
        <p:nvSpPr>
          <p:cNvPr id="14" name="Slide Number Placeholder 8">
            <a:extLst>
              <a:ext uri="{FF2B5EF4-FFF2-40B4-BE49-F238E27FC236}">
                <a16:creationId xmlns:a16="http://schemas.microsoft.com/office/drawing/2014/main" id="{D2A42230-8FE2-4947-8595-AA818AB086A0}"/>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8</a:t>
            </a:fld>
            <a:endParaRPr lang="en-US" sz="8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4522AC9-953E-4160-BAE7-DCA28B0EAA7C}"/>
              </a:ext>
            </a:extLst>
          </p:cNvPr>
          <p:cNvGrpSpPr/>
          <p:nvPr/>
        </p:nvGrpSpPr>
        <p:grpSpPr>
          <a:xfrm>
            <a:off x="9474926" y="6322423"/>
            <a:ext cx="2612571" cy="590081"/>
            <a:chOff x="9474926" y="6322423"/>
            <a:chExt cx="2612571" cy="590081"/>
          </a:xfrm>
        </p:grpSpPr>
        <p:sp>
          <p:nvSpPr>
            <p:cNvPr id="8" name="Rectangle 7">
              <a:extLst>
                <a:ext uri="{FF2B5EF4-FFF2-40B4-BE49-F238E27FC236}">
                  <a16:creationId xmlns:a16="http://schemas.microsoft.com/office/drawing/2014/main" id="{94C7B05A-B987-4065-9EB8-D0F3E8794573}"/>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3775A1B-4DF5-4153-9485-DF4FE68C3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0" name="Straight Connector 9">
              <a:extLst>
                <a:ext uri="{FF2B5EF4-FFF2-40B4-BE49-F238E27FC236}">
                  <a16:creationId xmlns:a16="http://schemas.microsoft.com/office/drawing/2014/main" id="{7C76D284-A5B9-4BCC-AFCE-8D30B271C7FC}"/>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Rectangle 1028">
            <a:extLst>
              <a:ext uri="{FF2B5EF4-FFF2-40B4-BE49-F238E27FC236}">
                <a16:creationId xmlns:a16="http://schemas.microsoft.com/office/drawing/2014/main" id="{FFA0A8C9-2F7A-4FCC-BBF6-34882F867E07}"/>
              </a:ext>
            </a:extLst>
          </p:cNvPr>
          <p:cNvSpPr>
            <a:spLocks noChangeArrowheads="1"/>
          </p:cNvSpPr>
          <p:nvPr/>
        </p:nvSpPr>
        <p:spPr bwMode="auto">
          <a:xfrm>
            <a:off x="295231" y="2531017"/>
            <a:ext cx="5797383" cy="40147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bg1"/>
              </a:buClr>
              <a:buSzPts val="2100"/>
              <a:buFont typeface="Arial" pitchFamily="34" charset="0"/>
              <a:buChar char="•"/>
              <a:tabLst/>
            </a:pPr>
            <a:r>
              <a:rPr kumimoji="0" lang="en-US" sz="2400" i="0" u="none" strike="noStrike" cap="none" normalizeH="0" baseline="0" dirty="0">
                <a:ln>
                  <a:noFill/>
                </a:ln>
                <a:solidFill>
                  <a:schemeClr val="bg1"/>
                </a:solidFill>
                <a:effectLst/>
                <a:latin typeface="Arial" panose="020B0604020202020204" pitchFamily="34" charset="0"/>
                <a:cs typeface="Arial" panose="020B0604020202020204" pitchFamily="34" charset="0"/>
              </a:rPr>
              <a:t>He observed the threat from </a:t>
            </a:r>
            <a:br>
              <a:rPr kumimoji="0" lang="en-US" sz="2400" i="0"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US" sz="2400" i="0" u="none" strike="noStrike" cap="none" normalizeH="0" baseline="0" dirty="0">
                <a:ln>
                  <a:noFill/>
                </a:ln>
                <a:solidFill>
                  <a:schemeClr val="bg1"/>
                </a:solidFill>
                <a:effectLst/>
                <a:latin typeface="Arial" panose="020B0604020202020204" pitchFamily="34" charset="0"/>
                <a:cs typeface="Arial" panose="020B0604020202020204" pitchFamily="34" charset="0"/>
              </a:rPr>
              <a:t>behind</a:t>
            </a:r>
          </a:p>
          <a:p>
            <a:pPr marL="342900" marR="0" lvl="0" indent="-342900" algn="l" defTabSz="914400" rtl="0" eaLnBrk="0" fontAlgn="base" latinLnBrk="0" hangingPunct="0">
              <a:lnSpc>
                <a:spcPct val="100000"/>
              </a:lnSpc>
              <a:spcBef>
                <a:spcPct val="20000"/>
              </a:spcBef>
              <a:spcAft>
                <a:spcPct val="0"/>
              </a:spcAft>
              <a:buClr>
                <a:schemeClr val="bg1"/>
              </a:buClr>
              <a:buSzPts val="2100"/>
              <a:buFont typeface="Arial" pitchFamily="34" charset="0"/>
              <a:buChar char="•"/>
              <a:tabLst/>
            </a:pPr>
            <a:r>
              <a:rPr kumimoji="0" lang="en-US" sz="2400" i="0" u="none" strike="noStrike" cap="none" normalizeH="0" baseline="0" dirty="0">
                <a:ln>
                  <a:noFill/>
                </a:ln>
                <a:effectLst/>
                <a:latin typeface="Arial" panose="020B0604020202020204" pitchFamily="34" charset="0"/>
                <a:cs typeface="Arial" panose="020B0604020202020204" pitchFamily="34" charset="0"/>
              </a:rPr>
              <a:t>He got out of the way</a:t>
            </a:r>
          </a:p>
          <a:p>
            <a:pPr marL="342900" marR="0" lvl="0" indent="-342900" algn="l" defTabSz="914400" rtl="0" eaLnBrk="0" fontAlgn="base" latinLnBrk="0" hangingPunct="0">
              <a:lnSpc>
                <a:spcPct val="100000"/>
              </a:lnSpc>
              <a:spcBef>
                <a:spcPct val="20000"/>
              </a:spcBef>
              <a:spcAft>
                <a:spcPct val="0"/>
              </a:spcAft>
              <a:buClr>
                <a:schemeClr val="bg1"/>
              </a:buClr>
              <a:buSzPts val="2100"/>
              <a:buFont typeface="Arial" pitchFamily="34" charset="0"/>
              <a:buChar char="•"/>
              <a:tabLst/>
            </a:pPr>
            <a:r>
              <a:rPr kumimoji="0" lang="en-US" sz="2400" i="0" u="none" strike="noStrike" cap="none" normalizeH="0" baseline="0" dirty="0">
                <a:ln>
                  <a:noFill/>
                </a:ln>
                <a:solidFill>
                  <a:schemeClr val="bg1"/>
                </a:solidFill>
                <a:effectLst/>
                <a:latin typeface="Arial" panose="020B0604020202020204" pitchFamily="34" charset="0"/>
                <a:cs typeface="Arial" panose="020B0604020202020204" pitchFamily="34" charset="0"/>
              </a:rPr>
              <a:t>He slowed down</a:t>
            </a:r>
          </a:p>
          <a:p>
            <a:pPr marL="342900" marR="0" lvl="0" indent="-342900" algn="l" defTabSz="914400" rtl="0" eaLnBrk="0" fontAlgn="base" latinLnBrk="0" hangingPunct="0">
              <a:lnSpc>
                <a:spcPct val="100000"/>
              </a:lnSpc>
              <a:spcBef>
                <a:spcPct val="20000"/>
              </a:spcBef>
              <a:spcAft>
                <a:spcPct val="0"/>
              </a:spcAft>
              <a:buClr>
                <a:schemeClr val="bg1"/>
              </a:buClr>
              <a:buSzPts val="2100"/>
              <a:buFont typeface="Arial" pitchFamily="34" charset="0"/>
              <a:buChar char="•"/>
              <a:tabLst/>
            </a:pPr>
            <a:r>
              <a:rPr lang="en-US" sz="2400" dirty="0">
                <a:latin typeface="Arial" panose="020B0604020202020204" pitchFamily="34" charset="0"/>
                <a:cs typeface="Arial" panose="020B0604020202020204" pitchFamily="34" charset="0"/>
              </a:rPr>
              <a:t>He didn’t personalize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Big Sid’s anger</a:t>
            </a:r>
          </a:p>
          <a:p>
            <a:pPr marL="342900" marR="0" lvl="0" indent="-342900" algn="l" defTabSz="914400" rtl="0" eaLnBrk="0" fontAlgn="base" latinLnBrk="0" hangingPunct="0">
              <a:lnSpc>
                <a:spcPct val="100000"/>
              </a:lnSpc>
              <a:spcBef>
                <a:spcPct val="20000"/>
              </a:spcBef>
              <a:spcAft>
                <a:spcPct val="0"/>
              </a:spcAft>
              <a:buClr>
                <a:schemeClr val="bg1"/>
              </a:buClr>
              <a:buSzPts val="2100"/>
              <a:buFont typeface="Arial" pitchFamily="34" charset="0"/>
              <a:buChar char="•"/>
              <a:tabLst/>
            </a:pPr>
            <a:r>
              <a:rPr lang="en-US" sz="2400" dirty="0">
                <a:solidFill>
                  <a:schemeClr val="bg1"/>
                </a:solidFill>
                <a:latin typeface="Arial" panose="020B0604020202020204" pitchFamily="34" charset="0"/>
                <a:cs typeface="Arial" panose="020B0604020202020204" pitchFamily="34" charset="0"/>
              </a:rPr>
              <a:t>He didn’t engage in it;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he let it go by</a:t>
            </a:r>
          </a:p>
          <a:p>
            <a:pPr marL="342900" marR="0" lvl="0" indent="-342900" algn="l" defTabSz="914400" rtl="0" eaLnBrk="0" fontAlgn="base" latinLnBrk="0" hangingPunct="0">
              <a:lnSpc>
                <a:spcPct val="100000"/>
              </a:lnSpc>
              <a:spcBef>
                <a:spcPct val="20000"/>
              </a:spcBef>
              <a:spcAft>
                <a:spcPct val="0"/>
              </a:spcAft>
              <a:buClr>
                <a:schemeClr val="bg1"/>
              </a:buClr>
              <a:buSzPts val="2100"/>
              <a:buFont typeface="Arial" pitchFamily="34" charset="0"/>
              <a:buChar char="•"/>
              <a:tabLst/>
            </a:pPr>
            <a:r>
              <a:rPr lang="en-US" sz="2400" dirty="0">
                <a:latin typeface="Arial" panose="020B0604020202020204" pitchFamily="34" charset="0"/>
                <a:cs typeface="Arial" panose="020B0604020202020204" pitchFamily="34" charset="0"/>
              </a:rPr>
              <a:t>He allowed greater space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margins </a:t>
            </a:r>
            <a:endParaRPr kumimoji="0" lang="en-US" sz="2400" i="0" u="none" strike="noStrike" cap="none" normalizeH="0" baseline="0" dirty="0">
              <a:ln>
                <a:noFill/>
              </a:ln>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chemeClr val="tx1"/>
              </a:buClr>
              <a:buSzPts val="2100"/>
              <a:tabLst/>
            </a:pPr>
            <a:endParaRPr kumimoji="0" lang="en-US" sz="320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chemeClr val="tx1"/>
              </a:buClr>
              <a:buSzPts val="2100"/>
              <a:tabLst/>
            </a:pPr>
            <a:endParaRPr kumimoji="0" lang="en-US" sz="360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AC591018-91E5-445B-9714-DC50BCE0BCD7}"/>
              </a:ext>
            </a:extLst>
          </p:cNvPr>
          <p:cNvSpPr txBox="1">
            <a:spLocks noChangeArrowheads="1"/>
          </p:cNvSpPr>
          <p:nvPr/>
        </p:nvSpPr>
        <p:spPr bwMode="auto">
          <a:xfrm>
            <a:off x="295231" y="146375"/>
            <a:ext cx="5814461" cy="22382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lang="en-US" sz="4000" b="1" dirty="0">
                <a:solidFill>
                  <a:schemeClr val="bg1"/>
                </a:solidFill>
                <a:latin typeface="Arial" panose="020B0604020202020204" pitchFamily="34" charset="0"/>
                <a:cs typeface="Arial" panose="020B0604020202020204" pitchFamily="34" charset="0"/>
              </a:rPr>
              <a:t>What </a:t>
            </a:r>
            <a:r>
              <a:rPr lang="en-US" sz="4000" b="1" dirty="0">
                <a:latin typeface="Arial" panose="020B0604020202020204" pitchFamily="34" charset="0"/>
                <a:cs typeface="Arial" panose="020B0604020202020204" pitchFamily="34" charset="0"/>
              </a:rPr>
              <a:t>behaviors</a:t>
            </a:r>
            <a:r>
              <a:rPr lang="en-US" sz="4000" b="1" dirty="0">
                <a:solidFill>
                  <a:schemeClr val="bg1"/>
                </a:solidFill>
                <a:latin typeface="Arial" panose="020B0604020202020204" pitchFamily="34" charset="0"/>
                <a:cs typeface="Arial" panose="020B0604020202020204" pitchFamily="34" charset="0"/>
              </a:rPr>
              <a:t>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are expressed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by </a:t>
            </a:r>
            <a:r>
              <a:rPr lang="en-US" sz="4000" b="1" dirty="0">
                <a:latin typeface="Arial" panose="020B0604020202020204" pitchFamily="34" charset="0"/>
                <a:cs typeface="Arial" panose="020B0604020202020204" pitchFamily="34" charset="0"/>
              </a:rPr>
              <a:t>Duke </a:t>
            </a:r>
            <a:r>
              <a:rPr lang="en-US" sz="4000" b="1" dirty="0" err="1">
                <a:latin typeface="Arial" panose="020B0604020202020204" pitchFamily="34" charset="0"/>
                <a:cs typeface="Arial" panose="020B0604020202020204" pitchFamily="34" charset="0"/>
              </a:rPr>
              <a:t>Bugsky</a:t>
            </a:r>
            <a:r>
              <a:rPr lang="en-US" sz="4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51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lat.tif">
            <a:extLst>
              <a:ext uri="{FF2B5EF4-FFF2-40B4-BE49-F238E27FC236}">
                <a16:creationId xmlns:a16="http://schemas.microsoft.com/office/drawing/2014/main" id="{1E5614BD-4A42-4F96-8E4F-B001EE5C60D2}"/>
              </a:ext>
            </a:extLst>
          </p:cNvPr>
          <p:cNvPicPr>
            <a:picLocks noChangeAspect="1"/>
          </p:cNvPicPr>
          <p:nvPr/>
        </p:nvPicPr>
        <p:blipFill rotWithShape="1">
          <a:blip r:embed="rId3" cstate="print"/>
          <a:srcRect l="687" t="4262" b="19379"/>
          <a:stretch/>
        </p:blipFill>
        <p:spPr>
          <a:xfrm>
            <a:off x="0" y="0"/>
            <a:ext cx="12326112" cy="6858000"/>
          </a:xfrm>
          <a:prstGeom prst="rect">
            <a:avLst/>
          </a:prstGeom>
        </p:spPr>
      </p:pic>
      <p:grpSp>
        <p:nvGrpSpPr>
          <p:cNvPr id="6" name="Group 5">
            <a:extLst>
              <a:ext uri="{FF2B5EF4-FFF2-40B4-BE49-F238E27FC236}">
                <a16:creationId xmlns:a16="http://schemas.microsoft.com/office/drawing/2014/main" id="{6EDACCBA-C4EA-EA40-B7B8-3536B4F2FB13}"/>
              </a:ext>
            </a:extLst>
          </p:cNvPr>
          <p:cNvGrpSpPr/>
          <p:nvPr/>
        </p:nvGrpSpPr>
        <p:grpSpPr>
          <a:xfrm>
            <a:off x="9474926" y="6322423"/>
            <a:ext cx="2612571" cy="590081"/>
            <a:chOff x="9474926" y="6322423"/>
            <a:chExt cx="2612571" cy="590081"/>
          </a:xfrm>
        </p:grpSpPr>
        <p:sp>
          <p:nvSpPr>
            <p:cNvPr id="8" name="Rectangle 7">
              <a:extLst>
                <a:ext uri="{FF2B5EF4-FFF2-40B4-BE49-F238E27FC236}">
                  <a16:creationId xmlns:a16="http://schemas.microsoft.com/office/drawing/2014/main" id="{685D618F-9795-7D45-A571-7BFCEF0CF6B2}"/>
                </a:ext>
              </a:extLst>
            </p:cNvPr>
            <p:cNvSpPr/>
            <p:nvPr/>
          </p:nvSpPr>
          <p:spPr>
            <a:xfrm>
              <a:off x="9474926" y="6322423"/>
              <a:ext cx="2612571" cy="304800"/>
            </a:xfrm>
            <a:prstGeom prst="rect">
              <a:avLst/>
            </a:prstGeom>
            <a:solidFill>
              <a:srgbClr val="005DB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095DC3-ED2C-6943-9EAF-EC90BAB4C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383" y="6403903"/>
              <a:ext cx="2387657" cy="141841"/>
            </a:xfrm>
            <a:prstGeom prst="rect">
              <a:avLst/>
            </a:prstGeom>
          </p:spPr>
        </p:pic>
        <p:cxnSp>
          <p:nvCxnSpPr>
            <p:cNvPr id="10" name="Straight Connector 9">
              <a:extLst>
                <a:ext uri="{FF2B5EF4-FFF2-40B4-BE49-F238E27FC236}">
                  <a16:creationId xmlns:a16="http://schemas.microsoft.com/office/drawing/2014/main" id="{B9D16DFF-602D-3F49-96D2-1269D19577E4}"/>
                </a:ext>
              </a:extLst>
            </p:cNvPr>
            <p:cNvCxnSpPr/>
            <p:nvPr/>
          </p:nvCxnSpPr>
          <p:spPr>
            <a:xfrm>
              <a:off x="11669486" y="6635978"/>
              <a:ext cx="0" cy="2765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8">
            <a:extLst>
              <a:ext uri="{FF2B5EF4-FFF2-40B4-BE49-F238E27FC236}">
                <a16:creationId xmlns:a16="http://schemas.microsoft.com/office/drawing/2014/main" id="{15FAEF56-7200-7A4E-BEFE-3F35DC90B658}"/>
              </a:ext>
            </a:extLst>
          </p:cNvPr>
          <p:cNvSpPr txBox="1">
            <a:spLocks/>
          </p:cNvSpPr>
          <p:nvPr/>
        </p:nvSpPr>
        <p:spPr>
          <a:xfrm>
            <a:off x="100359" y="6535882"/>
            <a:ext cx="826701" cy="322118"/>
          </a:xfrm>
          <a:prstGeom prst="rect">
            <a:avLst/>
          </a:prstGeom>
        </p:spPr>
        <p:txBody>
          <a:bodyPr/>
          <a:lstStyle>
            <a:defPPr>
              <a:defRPr lang="en-US"/>
            </a:defPPr>
            <a:lvl1pPr marL="0" algn="r" defTabSz="914400" rtl="0" eaLnBrk="1" latinLnBrk="0" hangingPunct="1">
              <a:defRPr sz="110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546711A-3ACE-4502-A944-5F848500C5E6}" type="slidenum">
              <a:rPr lang="en-US" sz="800" smtClean="0">
                <a:latin typeface="Arial" panose="020B0604020202020204" pitchFamily="34" charset="0"/>
                <a:cs typeface="Arial" panose="020B0604020202020204" pitchFamily="34" charset="0"/>
              </a:rPr>
              <a:pPr algn="l"/>
              <a:t>9</a:t>
            </a:fld>
            <a:endParaRPr lang="en-US" sz="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6EB2493-A822-41C5-B472-7E32459A3500}"/>
              </a:ext>
            </a:extLst>
          </p:cNvPr>
          <p:cNvSpPr txBox="1"/>
          <p:nvPr/>
        </p:nvSpPr>
        <p:spPr>
          <a:xfrm>
            <a:off x="728472" y="161544"/>
            <a:ext cx="6477000"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The result…</a:t>
            </a:r>
          </a:p>
        </p:txBody>
      </p:sp>
    </p:spTree>
    <p:extLst>
      <p:ext uri="{BB962C8B-B14F-4D97-AF65-F5344CB8AC3E}">
        <p14:creationId xmlns:p14="http://schemas.microsoft.com/office/powerpoint/2010/main" val="8409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5970</TotalTime>
  <Words>801</Words>
  <Application>Microsoft Macintosh PowerPoint</Application>
  <PresentationFormat>Widescreen</PresentationFormat>
  <Paragraphs>154</Paragraphs>
  <Slides>24</Slides>
  <Notes>23</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Andalus</vt:lpstr>
      <vt:lpstr>Arial</vt:lpstr>
      <vt:lpstr>Calibri</vt:lpstr>
      <vt:lpstr>Helvetica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Almost Home</dc:title>
  <dc:subject/>
  <dc:creator>david serrano</dc:creator>
  <cp:keywords/>
  <dc:description/>
  <cp:lastModifiedBy>Gabrielle Gewirtz</cp:lastModifiedBy>
  <cp:revision>250</cp:revision>
  <dcterms:created xsi:type="dcterms:W3CDTF">2019-04-13T13:22:05Z</dcterms:created>
  <dcterms:modified xsi:type="dcterms:W3CDTF">2019-07-08T20:44:59Z</dcterms:modified>
  <cp:category/>
</cp:coreProperties>
</file>